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49"/>
  </p:notesMasterIdLst>
  <p:handoutMasterIdLst>
    <p:handoutMasterId r:id="rId50"/>
  </p:handoutMasterIdLst>
  <p:sldIdLst>
    <p:sldId id="363" r:id="rId2"/>
    <p:sldId id="378" r:id="rId3"/>
    <p:sldId id="389" r:id="rId4"/>
    <p:sldId id="379" r:id="rId5"/>
    <p:sldId id="390" r:id="rId6"/>
    <p:sldId id="391" r:id="rId7"/>
    <p:sldId id="428" r:id="rId8"/>
    <p:sldId id="393" r:id="rId9"/>
    <p:sldId id="394" r:id="rId10"/>
    <p:sldId id="395" r:id="rId11"/>
    <p:sldId id="396" r:id="rId12"/>
    <p:sldId id="397" r:id="rId13"/>
    <p:sldId id="398" r:id="rId14"/>
    <p:sldId id="399" r:id="rId15"/>
    <p:sldId id="400" r:id="rId16"/>
    <p:sldId id="429" r:id="rId17"/>
    <p:sldId id="402" r:id="rId18"/>
    <p:sldId id="403" r:id="rId19"/>
    <p:sldId id="404" r:id="rId20"/>
    <p:sldId id="405" r:id="rId21"/>
    <p:sldId id="406" r:id="rId22"/>
    <p:sldId id="407" r:id="rId23"/>
    <p:sldId id="430" r:id="rId24"/>
    <p:sldId id="409" r:id="rId25"/>
    <p:sldId id="410" r:id="rId26"/>
    <p:sldId id="411" r:id="rId27"/>
    <p:sldId id="412" r:id="rId28"/>
    <p:sldId id="431" r:id="rId29"/>
    <p:sldId id="414" r:id="rId30"/>
    <p:sldId id="415" r:id="rId31"/>
    <p:sldId id="432" r:id="rId32"/>
    <p:sldId id="433" r:id="rId33"/>
    <p:sldId id="416" r:id="rId34"/>
    <p:sldId id="417" r:id="rId35"/>
    <p:sldId id="434" r:id="rId36"/>
    <p:sldId id="419" r:id="rId37"/>
    <p:sldId id="435" r:id="rId38"/>
    <p:sldId id="436" r:id="rId39"/>
    <p:sldId id="420" r:id="rId40"/>
    <p:sldId id="437" r:id="rId41"/>
    <p:sldId id="421" r:id="rId42"/>
    <p:sldId id="422" r:id="rId43"/>
    <p:sldId id="423" r:id="rId44"/>
    <p:sldId id="438" r:id="rId45"/>
    <p:sldId id="424" r:id="rId46"/>
    <p:sldId id="425" r:id="rId47"/>
    <p:sldId id="38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91">
          <p15:clr>
            <a:srgbClr val="A4A3A4"/>
          </p15:clr>
        </p15:guide>
        <p15:guide id="3" orient="horz" pos="3870">
          <p15:clr>
            <a:srgbClr val="A4A3A4"/>
          </p15:clr>
        </p15:guide>
        <p15:guide id="4" orient="horz" pos="1069">
          <p15:clr>
            <a:srgbClr val="A4A3A4"/>
          </p15:clr>
        </p15:guide>
        <p15:guide id="5" orient="horz" pos="1955">
          <p15:clr>
            <a:srgbClr val="A4A3A4"/>
          </p15:clr>
        </p15:guide>
        <p15:guide id="6" orient="horz" pos="357">
          <p15:clr>
            <a:srgbClr val="A4A3A4"/>
          </p15:clr>
        </p15:guide>
        <p15:guide id="7" pos="5550">
          <p15:clr>
            <a:srgbClr val="A4A3A4"/>
          </p15:clr>
        </p15:guide>
        <p15:guide id="8" pos="3078">
          <p15:clr>
            <a:srgbClr val="A4A3A4"/>
          </p15:clr>
        </p15:guide>
        <p15:guide id="9" pos="2533">
          <p15:clr>
            <a:srgbClr val="A4A3A4"/>
          </p15:clr>
        </p15:guide>
        <p15:guide id="10" pos="364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5" autoAdjust="0"/>
    <p:restoredTop sz="59806" autoAdjust="0"/>
  </p:normalViewPr>
  <p:slideViewPr>
    <p:cSldViewPr snapToGrid="0">
      <p:cViewPr varScale="1">
        <p:scale>
          <a:sx n="124" d="100"/>
          <a:sy n="124" d="100"/>
        </p:scale>
        <p:origin x="5808" y="168"/>
      </p:cViewPr>
      <p:guideLst>
        <p:guide orient="horz" pos="2160"/>
        <p:guide orient="horz" pos="791"/>
        <p:guide orient="horz" pos="3870"/>
        <p:guide orient="horz" pos="1069"/>
        <p:guide orient="horz" pos="1955"/>
        <p:guide orient="horz" pos="357"/>
        <p:guide pos="5550"/>
        <p:guide pos="3078"/>
        <p:guide pos="2533"/>
        <p:guide pos="364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
    </p:cViewPr>
  </p:sorterViewPr>
  <p:notesViewPr>
    <p:cSldViewPr snapToGrid="0">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 xmlns:a16="http://schemas.microsoft.com/office/drawing/2014/main" id="{0E4229BE-3042-445E-A20F-5C7D3641F6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a:extLst>
              <a:ext uri="{FF2B5EF4-FFF2-40B4-BE49-F238E27FC236}">
                <a16:creationId xmlns="" xmlns:a16="http://schemas.microsoft.com/office/drawing/2014/main" id="{8E4FDFC6-9B57-4F21-A98F-E2EB361EA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94FE1C-325C-4DC8-BBC1-0282F71A5968}" type="datetimeFigureOut">
              <a:rPr lang="en-GB" smtClean="0"/>
              <a:t>09/11/2017</a:t>
            </a:fld>
            <a:endParaRPr lang="en-GB"/>
          </a:p>
        </p:txBody>
      </p:sp>
      <p:sp>
        <p:nvSpPr>
          <p:cNvPr id="4" name="Tijdelijke aanduiding voor voettekst 3">
            <a:extLst>
              <a:ext uri="{FF2B5EF4-FFF2-40B4-BE49-F238E27FC236}">
                <a16:creationId xmlns="" xmlns:a16="http://schemas.microsoft.com/office/drawing/2014/main" id="{5A57F86A-4E50-47AC-8466-D6EC7B6B8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a:extLst>
              <a:ext uri="{FF2B5EF4-FFF2-40B4-BE49-F238E27FC236}">
                <a16:creationId xmlns="" xmlns:a16="http://schemas.microsoft.com/office/drawing/2014/main" id="{0A0FE093-C2FD-4CBB-9E23-E2A31EC0B3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1801E-884E-4CFF-9FDA-DB575CD03544}" type="slidenum">
              <a:rPr lang="en-GB" smtClean="0"/>
              <a:t>‹#›</a:t>
            </a:fld>
            <a:endParaRPr lang="en-GB"/>
          </a:p>
        </p:txBody>
      </p:sp>
    </p:spTree>
    <p:extLst>
      <p:ext uri="{BB962C8B-B14F-4D97-AF65-F5344CB8AC3E}">
        <p14:creationId xmlns:p14="http://schemas.microsoft.com/office/powerpoint/2010/main" val="423436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AF676-6C75-4EB8-89B0-06311F1A4E75}" type="datetimeFigureOut">
              <a:rPr lang="en-GB" smtClean="0"/>
              <a:t>09/11/2017</a:t>
            </a:fld>
            <a:endParaRPr lang="en-GB"/>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A84D8-D690-4E28-AF9C-7EC52C5D5E1A}" type="slidenum">
              <a:rPr lang="en-GB" smtClean="0"/>
              <a:t>‹#›</a:t>
            </a:fld>
            <a:endParaRPr lang="en-GB"/>
          </a:p>
        </p:txBody>
      </p:sp>
    </p:spTree>
    <p:extLst>
      <p:ext uri="{BB962C8B-B14F-4D97-AF65-F5344CB8AC3E}">
        <p14:creationId xmlns:p14="http://schemas.microsoft.com/office/powerpoint/2010/main" val="397692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 As technology improves, our ability to collect data in biological experiments</a:t>
            </a:r>
            <a:r>
              <a:rPr lang="en-US" baseline="0" dirty="0" smtClean="0"/>
              <a:t> is ever increasing</a:t>
            </a:r>
          </a:p>
          <a:p>
            <a:r>
              <a:rPr lang="en-US" baseline="0" dirty="0" smtClean="0"/>
              <a:t>- However, the skills to understand and make sense of these data are often difficult to come by</a:t>
            </a:r>
          </a:p>
          <a:p>
            <a:r>
              <a:rPr lang="en-US" baseline="0" dirty="0" smtClean="0"/>
              <a:t>- Bioinformatics lies somewhere between computer science, statistics and biology</a:t>
            </a:r>
          </a:p>
          <a:p>
            <a:r>
              <a:rPr lang="en-US" baseline="0" dirty="0" smtClean="0"/>
              <a:t>- Broadly speaking, the idea is to use programmatic means to solve biological problems</a:t>
            </a:r>
          </a:p>
          <a:p>
            <a:r>
              <a:rPr lang="en-US" baseline="0" dirty="0" smtClean="0"/>
              <a:t>- A lot of that can be finding ways to deal with large sets of data, and reducing them down in a simple to understand way</a:t>
            </a:r>
          </a:p>
          <a:p>
            <a:r>
              <a:rPr lang="en-US" baseline="0" dirty="0" smtClean="0"/>
              <a:t>- In addition, it involves using statistical techniques to ask specific questions of the data</a:t>
            </a:r>
          </a:p>
          <a:p>
            <a:r>
              <a:rPr lang="en-US" baseline="0" dirty="0" smtClean="0"/>
              <a:t>- For instance, the advent of next generation sequencing has allowed us to sequence entire genomes and transcriptomes</a:t>
            </a:r>
          </a:p>
          <a:p>
            <a:r>
              <a:rPr lang="en-US" baseline="0" dirty="0" smtClean="0"/>
              <a:t>- However, we then want to reduce this down in order to answer specific questions:</a:t>
            </a:r>
          </a:p>
          <a:p>
            <a:r>
              <a:rPr lang="en-US" baseline="0" dirty="0" smtClean="0"/>
              <a:t>  - Which genes are differentially expressed when you treat with a specific drug?</a:t>
            </a:r>
          </a:p>
          <a:p>
            <a:r>
              <a:rPr lang="en-US" baseline="0" dirty="0" smtClean="0"/>
              <a:t>  - Which mutations are associated with a particular disease?</a:t>
            </a:r>
          </a:p>
          <a:p>
            <a:r>
              <a:rPr lang="en-US" baseline="0" dirty="0" smtClean="0"/>
              <a:t>  - How does the genome of my new species of bacteria differ from those already known?</a:t>
            </a:r>
          </a:p>
          <a:p>
            <a:r>
              <a:rPr lang="en-US" baseline="0" dirty="0" smtClean="0"/>
              <a:t>- More and more biological projects will need bioinformatics assistance </a:t>
            </a:r>
            <a:r>
              <a:rPr lang="en-US" baseline="0" dirty="0" smtClean="0"/>
              <a:t>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4</a:t>
            </a:fld>
            <a:endParaRPr lang="en-GB"/>
          </a:p>
        </p:txBody>
      </p:sp>
    </p:spTree>
    <p:extLst>
      <p:ext uri="{BB962C8B-B14F-4D97-AF65-F5344CB8AC3E}">
        <p14:creationId xmlns:p14="http://schemas.microsoft.com/office/powerpoint/2010/main" val="1172316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Whole genome de novo assembly to assemble an entire genome from scratch. Illumina reads generally too short for this, and need longer reads in addition to bridge the gaps</a:t>
            </a:r>
          </a:p>
          <a:p>
            <a:pPr marL="171450" indent="-171450">
              <a:buFontTx/>
              <a:buChar char="-"/>
            </a:pPr>
            <a:r>
              <a:rPr lang="en-US" baseline="0" dirty="0" smtClean="0"/>
              <a:t>Genotyping and variant calling to identify SNPs, CNVs, and structural variants (e.g. for genome wide association studies)</a:t>
            </a:r>
          </a:p>
          <a:p>
            <a:pPr marL="171450" indent="-171450">
              <a:buFontTx/>
              <a:buChar char="-"/>
            </a:pPr>
            <a:r>
              <a:rPr lang="en-US" baseline="0" dirty="0" smtClean="0"/>
              <a:t>Whole exome sequencing. Like whole genome sequencing, but enriched for </a:t>
            </a:r>
            <a:r>
              <a:rPr lang="en-US" baseline="0" dirty="0" err="1" smtClean="0"/>
              <a:t>exonic</a:t>
            </a:r>
            <a:r>
              <a:rPr lang="en-US" baseline="0" dirty="0" smtClean="0"/>
              <a:t> sequences. This increases coverage for the coding regions of the genome, but misses potentially interesting things in the non-coding portion (not all causal variants are </a:t>
            </a:r>
            <a:r>
              <a:rPr lang="en-US" baseline="0" dirty="0" err="1" smtClean="0"/>
              <a:t>exonic</a:t>
            </a:r>
            <a:r>
              <a:rPr lang="en-US" baseline="0" dirty="0" smtClean="0"/>
              <a:t>)</a:t>
            </a:r>
          </a:p>
          <a:p>
            <a:pPr marL="171450" indent="-171450">
              <a:buFontTx/>
              <a:buChar char="-"/>
            </a:pPr>
            <a:r>
              <a:rPr lang="en-US" baseline="0" dirty="0" smtClean="0"/>
              <a:t>Metagenomics is used to assess the presence of various species amongst environmental samples (e.g. bacteria in soil</a:t>
            </a:r>
            <a:r>
              <a:rPr lang="en-US" baseline="0" dirty="0" smtClean="0"/>
              <a:t>). </a:t>
            </a:r>
            <a:r>
              <a:rPr lang="en-US" baseline="0" dirty="0" smtClean="0"/>
              <a:t>16s </a:t>
            </a:r>
            <a:r>
              <a:rPr lang="en-US" baseline="0" dirty="0" err="1" smtClean="0"/>
              <a:t>rRNA</a:t>
            </a:r>
            <a:r>
              <a:rPr lang="en-US" baseline="0" dirty="0" smtClean="0"/>
              <a:t> amplicon sequencing and whole transcriptome assembly are often used.</a:t>
            </a:r>
          </a:p>
          <a:p>
            <a:pPr marL="171450" indent="-171450">
              <a:buFontTx/>
              <a:buChar char="-"/>
            </a:pPr>
            <a:r>
              <a:rPr lang="en-US" baseline="0" dirty="0" err="1" smtClean="0"/>
              <a:t>ChIP</a:t>
            </a:r>
            <a:r>
              <a:rPr lang="en-US" baseline="0" dirty="0" smtClean="0"/>
              <a:t> </a:t>
            </a:r>
            <a:r>
              <a:rPr lang="en-US" baseline="0" dirty="0" err="1" smtClean="0"/>
              <a:t>seq</a:t>
            </a:r>
            <a:r>
              <a:rPr lang="en-US" baseline="0" dirty="0" smtClean="0"/>
              <a:t> (chromatin immunoprecipitation) to find epigenetic changes on chromatin or to identify transcription factor binding sites</a:t>
            </a:r>
          </a:p>
          <a:p>
            <a:pPr marL="171450" indent="-171450">
              <a:buFontTx/>
              <a:buChar char="-"/>
            </a:pPr>
            <a:r>
              <a:rPr lang="en-US" baseline="0" dirty="0" smtClean="0"/>
              <a:t>DNA methylation sequencing allows you to identify methylated </a:t>
            </a:r>
            <a:r>
              <a:rPr lang="en-US" baseline="0" dirty="0" err="1" smtClean="0"/>
              <a:t>cytosines</a:t>
            </a:r>
            <a:r>
              <a:rPr lang="en-US" baseline="0" dirty="0" smtClean="0"/>
              <a:t> through bisulfite treatment. Converts non-methylated </a:t>
            </a:r>
            <a:r>
              <a:rPr lang="en-US" baseline="0" dirty="0" err="1" smtClean="0"/>
              <a:t>cytosines</a:t>
            </a:r>
            <a:r>
              <a:rPr lang="en-US" baseline="0" dirty="0" smtClean="0"/>
              <a:t> to uracil, so any </a:t>
            </a:r>
            <a:r>
              <a:rPr lang="en-US" baseline="0" dirty="0" err="1" smtClean="0"/>
              <a:t>cytosines</a:t>
            </a:r>
            <a:r>
              <a:rPr lang="en-US" baseline="0" dirty="0" smtClean="0"/>
              <a:t> in the sequence must be methylated</a:t>
            </a:r>
          </a:p>
          <a:p>
            <a:pPr marL="171450" indent="-171450">
              <a:buFontTx/>
              <a:buChar char="-"/>
            </a:pPr>
            <a:r>
              <a:rPr lang="en-US" baseline="0" dirty="0" smtClean="0"/>
              <a:t>Whole transcriptome assembly to generate (spliced) transcriptome from RNA. Can be compared to known functional gene sequences to identify functional sequence </a:t>
            </a:r>
            <a:r>
              <a:rPr lang="en-US" baseline="0" dirty="0" smtClean="0"/>
              <a:t>domains and </a:t>
            </a:r>
            <a:r>
              <a:rPr lang="en-US" baseline="0" dirty="0" smtClean="0"/>
              <a:t>find homologs.</a:t>
            </a:r>
          </a:p>
          <a:p>
            <a:pPr marL="171450" indent="-171450">
              <a:buFontTx/>
              <a:buChar char="-"/>
            </a:pPr>
            <a:r>
              <a:rPr lang="en-US" baseline="0" dirty="0" smtClean="0"/>
              <a:t>Gene expression analysis using RNA </a:t>
            </a:r>
            <a:r>
              <a:rPr lang="en-US" baseline="0" dirty="0" err="1" smtClean="0"/>
              <a:t>seq</a:t>
            </a:r>
            <a:r>
              <a:rPr lang="en-US" baseline="0" dirty="0" smtClean="0"/>
              <a:t> to quantify gene expression and compare between different conditions. Analysis of reads that span exon-intron junctions allows you to identify different splice isoforms.</a:t>
            </a:r>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14</a:t>
            </a:fld>
            <a:endParaRPr lang="en-GB"/>
          </a:p>
        </p:txBody>
      </p:sp>
    </p:spTree>
    <p:extLst>
      <p:ext uri="{BB962C8B-B14F-4D97-AF65-F5344CB8AC3E}">
        <p14:creationId xmlns:p14="http://schemas.microsoft.com/office/powerpoint/2010/main" val="2695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Important to have enough replicates to ensure statistical robustness in your analysis. This should be determined ahead of time with a power calculation to determine what magnitude of changes you </a:t>
            </a:r>
            <a:r>
              <a:rPr lang="en-US" baseline="0" dirty="0" smtClean="0"/>
              <a:t>have power to detect </a:t>
            </a:r>
            <a:r>
              <a:rPr lang="en-US" baseline="0" dirty="0" smtClean="0"/>
              <a:t>with confidence.</a:t>
            </a:r>
          </a:p>
          <a:p>
            <a:pPr marL="171450" indent="-171450">
              <a:buFontTx/>
              <a:buChar char="-"/>
            </a:pPr>
            <a:r>
              <a:rPr lang="en-US" baseline="0" dirty="0" smtClean="0"/>
              <a:t>Batch effects can creep in at any stage. For example, if you run all of your samples on one day and half on the next day, and you use different reagents one day, there will be subtle differences between the two groups as a result of variation in the reagents. If you process all from group1 on one </a:t>
            </a:r>
            <a:r>
              <a:rPr lang="en-US" baseline="0" dirty="0" smtClean="0"/>
              <a:t>day </a:t>
            </a:r>
            <a:r>
              <a:rPr lang="en-US" baseline="0" dirty="0" smtClean="0"/>
              <a:t>and all from group 2 the next day, you cannot say whether any differences you see are due to the biological difference between the groups, or simply a difference in the reagents. Aim to make batch effects orthogonal to biological effects.</a:t>
            </a:r>
          </a:p>
          <a:p>
            <a:pPr marL="171450" indent="-171450">
              <a:buFontTx/>
              <a:buChar char="-"/>
            </a:pPr>
            <a:r>
              <a:rPr lang="en-US" baseline="0" dirty="0" smtClean="0"/>
              <a:t>When choosing paired end or single end, it is important to think about what you want to accomplish. SE is cheaper but not by much, and PE produces fewer ambiguous mappings. Paired end gives you better estimates of the fragment sizes and also more sequences.</a:t>
            </a:r>
          </a:p>
          <a:p>
            <a:pPr marL="171450" indent="-171450">
              <a:buFontTx/>
              <a:buChar char="-"/>
            </a:pPr>
            <a:r>
              <a:rPr lang="en-US" baseline="0" dirty="0" smtClean="0"/>
              <a:t>The choice of which kit to use to extract the RNA/DNA will largely depend on the amount of molecules you expect to get. </a:t>
            </a:r>
            <a:r>
              <a:rPr lang="en-US" baseline="0" dirty="0" smtClean="0"/>
              <a:t>If </a:t>
            </a:r>
            <a:r>
              <a:rPr lang="en-US" baseline="0" dirty="0" smtClean="0"/>
              <a:t>using a smaller number of cells you will need to use a kit designed specifically for low input samples.</a:t>
            </a:r>
          </a:p>
          <a:p>
            <a:pPr marL="171450" indent="-171450">
              <a:buFontTx/>
              <a:buChar char="-"/>
            </a:pPr>
            <a:r>
              <a:rPr lang="en-US" baseline="0" dirty="0" smtClean="0"/>
              <a:t>The library prep kit will depend on some of your other decisions (e.g. PE or SE, stranded, approach to accounting for </a:t>
            </a:r>
            <a:r>
              <a:rPr lang="en-US" baseline="0" dirty="0" err="1" smtClean="0"/>
              <a:t>rRNA</a:t>
            </a:r>
            <a:r>
              <a:rPr lang="en-US" baseline="0" dirty="0" smtClean="0"/>
              <a:t>, etc.)</a:t>
            </a:r>
          </a:p>
          <a:p>
            <a:pPr marL="171450" indent="-171450">
              <a:buFontTx/>
              <a:buChar char="-"/>
            </a:pPr>
            <a:r>
              <a:rPr lang="en-US" baseline="0" dirty="0" smtClean="0"/>
              <a:t>The number of cycles determines the read length, the time it takes to run, and the quality of the reads (since quality drops towards the 3’ of the reads)</a:t>
            </a:r>
          </a:p>
          <a:p>
            <a:pPr marL="171450" indent="-171450">
              <a:buFontTx/>
              <a:buChar char="-"/>
            </a:pPr>
            <a:r>
              <a:rPr lang="en-US" baseline="0" dirty="0" smtClean="0"/>
              <a:t>Choosing a stranded RNA protocol will use only the first strand or second strand of the cDNA libraries, ensuring that you know precisely which strand the sequence arose from. This is important if you are looking at RNA which can come from either strand. In some cases we see overlapping transcripts, and without a stranded protocol it is important to discern one of these transcripts from the other.</a:t>
            </a:r>
          </a:p>
          <a:p>
            <a:pPr marL="171450" indent="-171450">
              <a:buFontTx/>
              <a:buChar char="-"/>
            </a:pPr>
            <a:r>
              <a:rPr lang="en-US" baseline="0" dirty="0" smtClean="0"/>
              <a:t>Coverage is important as you need to see enough reads in each location of the genome to be able to get robust results. There is no hard threshold, and depends on what you are sequencing. Bear in mind coverage is not uniform as some regions are easier to sequence than others.</a:t>
            </a:r>
          </a:p>
          <a:p>
            <a:pPr marL="171450" indent="-171450">
              <a:buFontTx/>
              <a:buChar char="-"/>
            </a:pPr>
            <a:r>
              <a:rPr lang="en-US" baseline="0" dirty="0" smtClean="0"/>
              <a:t>Multiplexing allows you to sequence more than one sample on a single lane. A good way to avoid batch effects is to multiplex all samples in a single pool then run over multiple lanes to get the required coverage. However, balancing must be done carefully to ensure uniform coverage across all samples.</a:t>
            </a:r>
          </a:p>
          <a:p>
            <a:pPr marL="171450" indent="-171450">
              <a:buFontTx/>
              <a:buChar char="-"/>
            </a:pPr>
            <a:r>
              <a:rPr lang="en-US" baseline="0" dirty="0" smtClean="0"/>
              <a:t>Which controls best suit your needs? Negative </a:t>
            </a:r>
            <a:r>
              <a:rPr lang="en-US" baseline="0" dirty="0" err="1" smtClean="0"/>
              <a:t>ChIP</a:t>
            </a:r>
            <a:r>
              <a:rPr lang="en-US" baseline="0" dirty="0" smtClean="0"/>
              <a:t> control using an antibody that does not pull down much (e.g. IgG)? The DNA Input? RNA from a WT vs some mutant line? Antibody for the histone on which the modification of interest is found?</a:t>
            </a:r>
          </a:p>
          <a:p>
            <a:pPr marL="171450" indent="-171450">
              <a:buFontTx/>
              <a:buChar char="-"/>
            </a:pPr>
            <a:r>
              <a:rPr lang="en-US" baseline="0" dirty="0" smtClean="0"/>
              <a:t>Be aware of contamination in your data </a:t>
            </a:r>
            <a:r>
              <a:rPr lang="mr-IN" baseline="0" dirty="0" smtClean="0"/>
              <a:t>–</a:t>
            </a:r>
            <a:r>
              <a:rPr lang="en-US" baseline="0" dirty="0" smtClean="0"/>
              <a:t> e.g. in total RNA, up to 90% of the RNA may be ribosomal. Also may see PCR duplicates caused by amplification of low complexity samples. Also watch out adapter dimer contamination.</a:t>
            </a:r>
          </a:p>
        </p:txBody>
      </p:sp>
      <p:sp>
        <p:nvSpPr>
          <p:cNvPr id="4" name="Slide Number Placeholder 3"/>
          <p:cNvSpPr>
            <a:spLocks noGrp="1"/>
          </p:cNvSpPr>
          <p:nvPr>
            <p:ph type="sldNum" sz="quarter" idx="10"/>
          </p:nvPr>
        </p:nvSpPr>
        <p:spPr/>
        <p:txBody>
          <a:bodyPr/>
          <a:lstStyle/>
          <a:p>
            <a:fld id="{E9AA84D8-D690-4E28-AF9C-7EC52C5D5E1A}" type="slidenum">
              <a:rPr lang="en-GB" smtClean="0"/>
              <a:t>15</a:t>
            </a:fld>
            <a:endParaRPr lang="en-GB"/>
          </a:p>
        </p:txBody>
      </p:sp>
    </p:spTree>
    <p:extLst>
      <p:ext uri="{BB962C8B-B14F-4D97-AF65-F5344CB8AC3E}">
        <p14:creationId xmlns:p14="http://schemas.microsoft.com/office/powerpoint/2010/main" val="436278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aseline="0" dirty="0" smtClean="0"/>
              <a:t>- The many images captured during the sequencing process are typically output in a simple text file format - .</a:t>
            </a:r>
            <a:r>
              <a:rPr lang="en-US" baseline="0" dirty="0" err="1" smtClean="0"/>
              <a:t>fastq</a:t>
            </a:r>
            <a:endParaRPr lang="en-US" baseline="0" dirty="0" smtClean="0"/>
          </a:p>
          <a:p>
            <a:r>
              <a:rPr lang="en-US" baseline="0" dirty="0" smtClean="0"/>
              <a:t>- It is like a .</a:t>
            </a:r>
            <a:r>
              <a:rPr lang="en-US" baseline="0" dirty="0" err="1" smtClean="0"/>
              <a:t>fasta</a:t>
            </a:r>
            <a:r>
              <a:rPr lang="en-US" baseline="0" dirty="0" smtClean="0"/>
              <a:t> file with a header and a sequence, but additionally contains a quality score for each called base</a:t>
            </a:r>
          </a:p>
          <a:p>
            <a:r>
              <a:rPr lang="en-US" baseline="0" dirty="0" smtClean="0"/>
              <a:t>- The header gives a lot of information about the read and where it was clustered on the flow cell</a:t>
            </a:r>
          </a:p>
          <a:p>
            <a:r>
              <a:rPr lang="en-US" baseline="0" dirty="0" smtClean="0"/>
              <a:t>- Base calling quality can be affected by many things including bubbles and artefacts on the lane, and overlapping clusters on the </a:t>
            </a:r>
            <a:r>
              <a:rPr lang="en-US" baseline="0" dirty="0" smtClean="0"/>
              <a:t>flow </a:t>
            </a:r>
            <a:r>
              <a:rPr lang="en-US" baseline="0" dirty="0" smtClean="0"/>
              <a:t>cell</a:t>
            </a:r>
          </a:p>
          <a:p>
            <a:r>
              <a:rPr lang="en-US" baseline="0" dirty="0" smtClean="0"/>
              <a:t>- The probability of error is given by the sequencer</a:t>
            </a:r>
          </a:p>
          <a:p>
            <a:r>
              <a:rPr lang="en-US" baseline="0" dirty="0" smtClean="0"/>
              <a:t>- This value is converted to a </a:t>
            </a:r>
            <a:r>
              <a:rPr lang="en-US" baseline="0" dirty="0" err="1" smtClean="0"/>
              <a:t>phred</a:t>
            </a:r>
            <a:r>
              <a:rPr lang="en-US" baseline="0" dirty="0" smtClean="0"/>
              <a:t> quality score</a:t>
            </a:r>
          </a:p>
          <a:p>
            <a:r>
              <a:rPr lang="en-US" baseline="0" dirty="0" smtClean="0"/>
              <a:t>- Then the </a:t>
            </a:r>
            <a:r>
              <a:rPr lang="en-US" baseline="0" dirty="0" err="1" smtClean="0"/>
              <a:t>Phred</a:t>
            </a:r>
            <a:r>
              <a:rPr lang="en-US" baseline="0" dirty="0" smtClean="0"/>
              <a:t> score is converted to an ASCII character which is reported</a:t>
            </a:r>
          </a:p>
          <a:p>
            <a:r>
              <a:rPr lang="en-US" baseline="0" dirty="0" smtClean="0"/>
              <a:t>- We add 33 so that the ASCII character lies within the range of most standardly used characters</a:t>
            </a:r>
          </a:p>
          <a:p>
            <a:r>
              <a:rPr lang="en-US" baseline="0" dirty="0" smtClean="0"/>
              <a:t>- Pooled .</a:t>
            </a:r>
            <a:r>
              <a:rPr lang="en-US" baseline="0" dirty="0" err="1" smtClean="0"/>
              <a:t>fastq</a:t>
            </a:r>
            <a:r>
              <a:rPr lang="en-US" baseline="0" dirty="0" smtClean="0"/>
              <a:t> files must be </a:t>
            </a:r>
            <a:r>
              <a:rPr lang="en-US" baseline="0" dirty="0" err="1" smtClean="0"/>
              <a:t>demultiplexed</a:t>
            </a:r>
            <a:r>
              <a:rPr lang="en-US" baseline="0" dirty="0" smtClean="0"/>
              <a:t> based on the barcode</a:t>
            </a:r>
          </a:p>
        </p:txBody>
      </p:sp>
      <p:sp>
        <p:nvSpPr>
          <p:cNvPr id="4" name="Slide Number Placeholder 3"/>
          <p:cNvSpPr>
            <a:spLocks noGrp="1"/>
          </p:cNvSpPr>
          <p:nvPr>
            <p:ph type="sldNum" sz="quarter" idx="10"/>
          </p:nvPr>
        </p:nvSpPr>
        <p:spPr/>
        <p:txBody>
          <a:bodyPr/>
          <a:lstStyle/>
          <a:p>
            <a:fld id="{E9AA84D8-D690-4E28-AF9C-7EC52C5D5E1A}" type="slidenum">
              <a:rPr lang="en-GB" smtClean="0"/>
              <a:t>17</a:t>
            </a:fld>
            <a:endParaRPr lang="en-GB"/>
          </a:p>
        </p:txBody>
      </p:sp>
    </p:spTree>
    <p:extLst>
      <p:ext uri="{BB962C8B-B14F-4D97-AF65-F5344CB8AC3E}">
        <p14:creationId xmlns:p14="http://schemas.microsoft.com/office/powerpoint/2010/main" val="28490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aseline="0" dirty="0" smtClean="0"/>
              <a:t>a) Reads can be mapped against multiple different species’ genomes to confirm that they map predominantly to the genome under study. This allows you to identify contaminants.</a:t>
            </a:r>
          </a:p>
          <a:p>
            <a:r>
              <a:rPr lang="en-US" baseline="0" dirty="0" smtClean="0"/>
              <a:t>b) We can also check the base calling quality over the reads to check that there are no issues with poor base calling throughout. It is typical to see the quality drop towards the end of the read due to accumulation of fluorophores over the course of the cycle. Typically see worse quality for the reverse read.</a:t>
            </a:r>
          </a:p>
          <a:p>
            <a:r>
              <a:rPr lang="en-US" baseline="0" dirty="0" smtClean="0"/>
              <a:t>c) Duplication rates can give us some indication of the presence of PCR bias or contaminant sequences (e.g. ribosomal RNA in RNA </a:t>
            </a:r>
            <a:r>
              <a:rPr lang="en-US" baseline="0" dirty="0" err="1" smtClean="0"/>
              <a:t>seq</a:t>
            </a:r>
            <a:r>
              <a:rPr lang="en-US" baseline="0" dirty="0" smtClean="0"/>
              <a:t>)</a:t>
            </a:r>
          </a:p>
          <a:p>
            <a:r>
              <a:rPr lang="en-US" baseline="0" dirty="0" smtClean="0"/>
              <a:t>d) We can look for contaminants by observing the distribution of the sequence content over the read, since we should expect a roughly uniform split across all reads</a:t>
            </a:r>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18</a:t>
            </a:fld>
            <a:endParaRPr lang="en-GB"/>
          </a:p>
        </p:txBody>
      </p:sp>
    </p:spTree>
    <p:extLst>
      <p:ext uri="{BB962C8B-B14F-4D97-AF65-F5344CB8AC3E}">
        <p14:creationId xmlns:p14="http://schemas.microsoft.com/office/powerpoint/2010/main" val="1523575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Aim is to identify from which locus a particular DNA/RNA sequence originated</a:t>
            </a:r>
          </a:p>
          <a:p>
            <a:pPr marL="171450" indent="-171450">
              <a:buFontTx/>
              <a:buChar char="-"/>
            </a:pPr>
            <a:r>
              <a:rPr lang="en-US" baseline="0" dirty="0" smtClean="0"/>
              <a:t>Pattern recognition problem, made more difficult by small size of fragments and large size of target genome</a:t>
            </a:r>
          </a:p>
          <a:p>
            <a:pPr marL="171450" indent="-171450">
              <a:buFontTx/>
              <a:buChar char="-"/>
            </a:pPr>
            <a:r>
              <a:rPr lang="en-US" baseline="0" dirty="0" smtClean="0"/>
              <a:t>Multiple algorithms (Smith-Waterman, Burrows-Wheeler, heuristic pattern matching, etc.)</a:t>
            </a:r>
          </a:p>
          <a:p>
            <a:pPr marL="171450" indent="-171450">
              <a:buFontTx/>
              <a:buChar char="-"/>
            </a:pPr>
            <a:r>
              <a:rPr lang="en-US" baseline="0" dirty="0" smtClean="0"/>
              <a:t>Other difficulties as outlined above</a:t>
            </a:r>
          </a:p>
          <a:p>
            <a:pPr marL="171450" indent="-171450">
              <a:buFontTx/>
              <a:buChar char="-"/>
            </a:pPr>
            <a:r>
              <a:rPr lang="en-US" baseline="0" dirty="0" smtClean="0"/>
              <a:t>For DNA, we choose a method that maps to the target genome (separated by </a:t>
            </a:r>
            <a:r>
              <a:rPr lang="en-US" baseline="0" dirty="0" err="1" smtClean="0"/>
              <a:t>contigs</a:t>
            </a:r>
            <a:r>
              <a:rPr lang="en-US" baseline="0" dirty="0" smtClean="0"/>
              <a:t>, or chromosomes)</a:t>
            </a:r>
          </a:p>
          <a:p>
            <a:pPr marL="171450" indent="-171450">
              <a:buFontTx/>
              <a:buChar char="-"/>
            </a:pPr>
            <a:r>
              <a:rPr lang="en-US" baseline="0" dirty="0" smtClean="0"/>
              <a:t>For RNA, we can map against the genome, but must account for the fact that introns are absent from the reads, so these will appear to be large gaps in the alignments</a:t>
            </a:r>
          </a:p>
          <a:p>
            <a:pPr marL="171450" indent="-171450">
              <a:buFontTx/>
              <a:buChar char="-"/>
            </a:pPr>
            <a:r>
              <a:rPr lang="en-US" baseline="0" dirty="0" smtClean="0"/>
              <a:t>For bisulfite, we must account for the fact that the majority of all </a:t>
            </a:r>
            <a:r>
              <a:rPr lang="en-US" baseline="0" dirty="0" err="1" smtClean="0"/>
              <a:t>cytosines</a:t>
            </a:r>
            <a:r>
              <a:rPr lang="en-US" baseline="0" dirty="0" smtClean="0"/>
              <a:t> are converted to uracil (will appear as thymine in the cDNA output)</a:t>
            </a:r>
          </a:p>
        </p:txBody>
      </p:sp>
      <p:sp>
        <p:nvSpPr>
          <p:cNvPr id="4" name="Slide Number Placeholder 3"/>
          <p:cNvSpPr>
            <a:spLocks noGrp="1"/>
          </p:cNvSpPr>
          <p:nvPr>
            <p:ph type="sldNum" sz="quarter" idx="10"/>
          </p:nvPr>
        </p:nvSpPr>
        <p:spPr/>
        <p:txBody>
          <a:bodyPr/>
          <a:lstStyle/>
          <a:p>
            <a:fld id="{E9AA84D8-D690-4E28-AF9C-7EC52C5D5E1A}" type="slidenum">
              <a:rPr lang="en-GB" smtClean="0"/>
              <a:t>19</a:t>
            </a:fld>
            <a:endParaRPr lang="en-GB"/>
          </a:p>
        </p:txBody>
      </p:sp>
    </p:spTree>
    <p:extLst>
      <p:ext uri="{BB962C8B-B14F-4D97-AF65-F5344CB8AC3E}">
        <p14:creationId xmlns:p14="http://schemas.microsoft.com/office/powerpoint/2010/main" val="125386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SAM is a </a:t>
            </a:r>
            <a:r>
              <a:rPr lang="en-US" baseline="0" dirty="0" err="1" smtClean="0"/>
              <a:t>standardised</a:t>
            </a:r>
            <a:r>
              <a:rPr lang="en-US" baseline="0" dirty="0" smtClean="0"/>
              <a:t> format for holding mapped read information</a:t>
            </a:r>
          </a:p>
          <a:p>
            <a:pPr marL="171450" indent="-171450">
              <a:buFontTx/>
              <a:buChar char="-"/>
            </a:pPr>
            <a:r>
              <a:rPr lang="en-US" baseline="0" dirty="0" smtClean="0"/>
              <a:t>Plain text, simple to read and understand, and highly portable</a:t>
            </a:r>
          </a:p>
          <a:p>
            <a:pPr marL="171450" indent="-171450">
              <a:buFontTx/>
              <a:buChar char="-"/>
            </a:pPr>
            <a:r>
              <a:rPr lang="en-US" baseline="0" dirty="0" smtClean="0"/>
              <a:t>Binary format (BAM) can be indexed for fast access</a:t>
            </a:r>
          </a:p>
          <a:p>
            <a:pPr marL="171450" indent="-171450">
              <a:buFontTx/>
              <a:buChar char="-"/>
            </a:pPr>
            <a:r>
              <a:rPr lang="en-US" baseline="0" dirty="0" smtClean="0"/>
              <a:t>Header gives information on the </a:t>
            </a:r>
            <a:r>
              <a:rPr lang="en-US" baseline="0" dirty="0" err="1" smtClean="0"/>
              <a:t>contigs</a:t>
            </a:r>
            <a:r>
              <a:rPr lang="en-US" baseline="0" dirty="0" smtClean="0"/>
              <a:t>/chromosomes in the target genome</a:t>
            </a:r>
          </a:p>
          <a:p>
            <a:pPr marL="171450" indent="-171450">
              <a:buFontTx/>
              <a:buChar char="-"/>
            </a:pPr>
            <a:r>
              <a:rPr lang="en-US" baseline="0" dirty="0" smtClean="0"/>
              <a:t>Each read has at least one row in the data. Either 1 row but with no mapping information (if it does not map), 1 row with mapping information, or many rows if it maps to multiple loci</a:t>
            </a:r>
          </a:p>
          <a:p>
            <a:pPr marL="171450" indent="-171450">
              <a:buFontTx/>
              <a:buChar char="-"/>
            </a:pPr>
            <a:r>
              <a:rPr lang="en-US" baseline="0" dirty="0" smtClean="0"/>
              <a:t>For paired end data, both forward and reverse rows are present</a:t>
            </a:r>
          </a:p>
          <a:p>
            <a:pPr marL="171450" indent="-171450">
              <a:buFontTx/>
              <a:buChar char="-"/>
            </a:pPr>
            <a:r>
              <a:rPr lang="en-US" baseline="0" dirty="0" smtClean="0"/>
              <a:t>QNAME gives the name of the query template (read name)</a:t>
            </a:r>
          </a:p>
          <a:p>
            <a:pPr marL="171450" indent="-171450">
              <a:buFontTx/>
              <a:buChar char="-"/>
            </a:pPr>
            <a:r>
              <a:rPr lang="en-US" baseline="0" dirty="0" smtClean="0"/>
              <a:t>FLAG column gives information on the mapping (and on the mapping of its pair if present)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RNAME gives the name of the reference sequence (</a:t>
            </a:r>
            <a:r>
              <a:rPr lang="en-US" baseline="0" dirty="0" err="1" smtClean="0"/>
              <a:t>contig</a:t>
            </a:r>
            <a:r>
              <a:rPr lang="en-US" baseline="0" dirty="0" smtClean="0"/>
              <a:t> or </a:t>
            </a:r>
            <a:r>
              <a:rPr lang="en-US" baseline="0" dirty="0" err="1" smtClean="0"/>
              <a:t>chromsome</a:t>
            </a:r>
            <a:r>
              <a:rPr lang="en-US" baseline="0" dirty="0" smtClean="0"/>
              <a:t>)</a:t>
            </a:r>
          </a:p>
          <a:p>
            <a:pPr marL="171450" indent="-171450">
              <a:buFontTx/>
              <a:buChar char="-"/>
            </a:pPr>
            <a:r>
              <a:rPr lang="en-US" baseline="0" dirty="0" smtClean="0"/>
              <a:t>POS gives the position along the reference sequence (1-based, so the first base is number 1 not zero)</a:t>
            </a:r>
          </a:p>
          <a:p>
            <a:pPr marL="171450" indent="-171450">
              <a:buFontTx/>
              <a:buChar char="-"/>
            </a:pPr>
            <a:r>
              <a:rPr lang="en-US" baseline="0" dirty="0" smtClean="0"/>
              <a:t>MAPQ gives the mapping quality score. However be aware that this is not always comparable between different algorithms. Bowtie 2 generates scores between 0-42, whilst BWA produces scores between 0-37. Some programs give a score of 255, but this usually means MAPQ was absent. </a:t>
            </a:r>
            <a:r>
              <a:rPr lang="en-US" baseline="0" dirty="0" err="1" smtClean="0"/>
              <a:t>Tophat</a:t>
            </a:r>
            <a:r>
              <a:rPr lang="en-US" baseline="0" dirty="0" smtClean="0"/>
              <a:t> gives scores of only 0 (maps to &gt;5 loci), 1 (maps to 3-4 loci), 3 (maps to 2 loci), or 50 (uniquely mapped) even though it is based on Bowtie.</a:t>
            </a:r>
          </a:p>
          <a:p>
            <a:pPr marL="171450" indent="-171450">
              <a:buFontTx/>
              <a:buChar char="-"/>
            </a:pPr>
            <a:r>
              <a:rPr lang="en-US" baseline="0" dirty="0" smtClean="0"/>
              <a:t>CIGAR gives the specific differences between the query and the target in a simple text format (see next slide)</a:t>
            </a:r>
          </a:p>
          <a:p>
            <a:pPr marL="171450" indent="-171450">
              <a:buFontTx/>
              <a:buChar char="-"/>
            </a:pPr>
            <a:r>
              <a:rPr lang="en-US" baseline="0" dirty="0" smtClean="0"/>
              <a:t>RNEXT gives the reference sequence for the paired read</a:t>
            </a:r>
          </a:p>
          <a:p>
            <a:pPr marL="171450" indent="-171450">
              <a:buFontTx/>
              <a:buChar char="-"/>
            </a:pPr>
            <a:r>
              <a:rPr lang="en-US" baseline="0" dirty="0" smtClean="0"/>
              <a:t>PNEXT gives the position of the paired read</a:t>
            </a:r>
          </a:p>
          <a:p>
            <a:pPr marL="171450" indent="-171450">
              <a:buFontTx/>
              <a:buChar char="-"/>
            </a:pPr>
            <a:r>
              <a:rPr lang="en-US" baseline="0" dirty="0" smtClean="0"/>
              <a:t>TLEN gives the read length</a:t>
            </a:r>
          </a:p>
          <a:p>
            <a:pPr marL="171450" indent="-171450">
              <a:buFontTx/>
              <a:buChar char="-"/>
            </a:pPr>
            <a:r>
              <a:rPr lang="en-US" baseline="0" dirty="0" smtClean="0"/>
              <a:t>SEQ gives the original sequence of the read</a:t>
            </a:r>
          </a:p>
          <a:p>
            <a:pPr marL="171450" indent="-171450">
              <a:buFontTx/>
              <a:buChar char="-"/>
            </a:pPr>
            <a:r>
              <a:rPr lang="en-US" baseline="0" dirty="0" smtClean="0"/>
              <a:t>QUAL gives the original base calling quality scores of the read</a:t>
            </a:r>
          </a:p>
        </p:txBody>
      </p:sp>
      <p:sp>
        <p:nvSpPr>
          <p:cNvPr id="4" name="Slide Number Placeholder 3"/>
          <p:cNvSpPr>
            <a:spLocks noGrp="1"/>
          </p:cNvSpPr>
          <p:nvPr>
            <p:ph type="sldNum" sz="quarter" idx="10"/>
          </p:nvPr>
        </p:nvSpPr>
        <p:spPr/>
        <p:txBody>
          <a:bodyPr/>
          <a:lstStyle/>
          <a:p>
            <a:fld id="{E9AA84D8-D690-4E28-AF9C-7EC52C5D5E1A}" type="slidenum">
              <a:rPr lang="en-GB" smtClean="0"/>
              <a:t>20</a:t>
            </a:fld>
            <a:endParaRPr lang="en-GB"/>
          </a:p>
        </p:txBody>
      </p:sp>
    </p:spTree>
    <p:extLst>
      <p:ext uri="{BB962C8B-B14F-4D97-AF65-F5344CB8AC3E}">
        <p14:creationId xmlns:p14="http://schemas.microsoft.com/office/powerpoint/2010/main" val="131805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The flag provides a simple way of encoding a lot</a:t>
            </a:r>
            <a:r>
              <a:rPr lang="en-US" baseline="0" dirty="0" smtClean="0"/>
              <a:t> of distinct information regarding the read</a:t>
            </a:r>
          </a:p>
          <a:p>
            <a:pPr marL="171450" indent="-171450">
              <a:buFontTx/>
              <a:buChar char="-"/>
            </a:pPr>
            <a:r>
              <a:rPr lang="en-US" dirty="0" smtClean="0"/>
              <a:t>In particular</a:t>
            </a:r>
            <a:r>
              <a:rPr lang="en-US" baseline="0" dirty="0" smtClean="0"/>
              <a:t> whether it is paired [1], whether it is ”properly paired” i.e. both of the paired reads map [2], whether this read is unmapped [4], whether its pair is unmapped [8], whether it maps to the reverse complement (negative) strand [16], whether its pair maps to the negative strand [32], whether it is the first (forward) read in the pair [64], whether it is the second (reverse) read in the pair [128], whether this is a secondary alignment if the read maps to multiple loci [256], if the read fails quality control procedures [512]</a:t>
            </a:r>
          </a:p>
          <a:p>
            <a:pPr marL="171450" indent="-171450">
              <a:buFontTx/>
              <a:buChar char="-"/>
            </a:pPr>
            <a:r>
              <a:rPr lang="en-US" baseline="0" dirty="0" smtClean="0"/>
              <a:t>Every combination of these binary numbers produces a unique decimal number</a:t>
            </a:r>
          </a:p>
          <a:p>
            <a:pPr marL="171450" indent="-171450">
              <a:buFontTx/>
              <a:buChar char="-"/>
            </a:pPr>
            <a:r>
              <a:rPr lang="en-US" baseline="0" dirty="0" smtClean="0"/>
              <a:t>Therefore the flag (reported in decimal format in the SAM file) gives a lot of binary information about these different aspects of the read</a:t>
            </a:r>
          </a:p>
          <a:p>
            <a:pPr marL="171450" indent="-171450">
              <a:buFontTx/>
              <a:buChar char="-"/>
            </a:pPr>
            <a:r>
              <a:rPr lang="en-US" baseline="0" dirty="0" smtClean="0"/>
              <a:t>Can be thought of as a series of switches when expressed as a binary number </a:t>
            </a:r>
            <a:r>
              <a:rPr lang="mr-IN" baseline="0" dirty="0" smtClean="0"/>
              <a:t>–</a:t>
            </a:r>
            <a:r>
              <a:rPr lang="en-US" baseline="0" dirty="0" smtClean="0"/>
              <a:t> The 0/1 on the far right represents bit 1, the next along towards the left represents bit 2, the next bit 4, etc.</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21</a:t>
            </a:fld>
            <a:endParaRPr lang="en-GB"/>
          </a:p>
        </p:txBody>
      </p:sp>
    </p:spTree>
    <p:extLst>
      <p:ext uri="{BB962C8B-B14F-4D97-AF65-F5344CB8AC3E}">
        <p14:creationId xmlns:p14="http://schemas.microsoft.com/office/powerpoint/2010/main" val="262673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CIGAR format is a simple parsimonious way of representing the difference between the target sequence and the reference sequence</a:t>
            </a:r>
          </a:p>
          <a:p>
            <a:pPr marL="171450" indent="-171450">
              <a:buFontTx/>
              <a:buChar char="-"/>
            </a:pPr>
            <a:r>
              <a:rPr lang="en-US" baseline="0" dirty="0" smtClean="0"/>
              <a:t>Accounts for contiguous runs of bases that show similar properties</a:t>
            </a:r>
          </a:p>
          <a:p>
            <a:pPr marL="171450" indent="-171450">
              <a:buFontTx/>
              <a:buChar char="-"/>
            </a:pPr>
            <a:r>
              <a:rPr lang="en-US" baseline="0" dirty="0" smtClean="0"/>
              <a:t>Made up a number followed by an operator </a:t>
            </a:r>
            <a:r>
              <a:rPr lang="mr-IN" baseline="0" dirty="0" smtClean="0"/>
              <a:t>–</a:t>
            </a:r>
            <a:r>
              <a:rPr lang="en-US" baseline="0" dirty="0" smtClean="0"/>
              <a:t> this is the number of bases that differ/match the reference based on the given operator</a:t>
            </a:r>
          </a:p>
          <a:p>
            <a:pPr marL="171450" indent="-171450">
              <a:buFontTx/>
              <a:buChar char="-"/>
            </a:pPr>
            <a:r>
              <a:rPr lang="en-US" dirty="0" smtClean="0"/>
              <a:t>M was originally</a:t>
            </a:r>
            <a:r>
              <a:rPr lang="en-US" baseline="0" dirty="0" smtClean="0"/>
              <a:t> defined as either a match or a mismatch. This became confusing so now we have two distinct operators </a:t>
            </a:r>
            <a:r>
              <a:rPr lang="mr-IN" baseline="0" dirty="0" smtClean="0"/>
              <a:t>–</a:t>
            </a:r>
            <a:r>
              <a:rPr lang="en-US" baseline="0" dirty="0" smtClean="0"/>
              <a:t> ‘=’ for a match and ‘X’ for a mismatch</a:t>
            </a:r>
          </a:p>
          <a:p>
            <a:pPr marL="171450" indent="-171450">
              <a:buFontTx/>
              <a:buChar char="-"/>
            </a:pPr>
            <a:r>
              <a:rPr lang="en-US" baseline="0" dirty="0" smtClean="0"/>
              <a:t>Additional tag in the SAM file NM also gives the edit distance </a:t>
            </a:r>
            <a:r>
              <a:rPr lang="mr-IN" baseline="0" dirty="0" smtClean="0"/>
              <a:t>–</a:t>
            </a:r>
            <a:r>
              <a:rPr lang="en-US" baseline="0" dirty="0" smtClean="0"/>
              <a:t> the total number of differences between the target and the reference. E.g. NM:i:2 indicates there are 2 edits separating the target from the reference</a:t>
            </a:r>
          </a:p>
          <a:p>
            <a:pPr marL="171450" indent="-171450">
              <a:buFontTx/>
              <a:buChar char="-"/>
            </a:pPr>
            <a:r>
              <a:rPr lang="en-US" baseline="0" dirty="0" smtClean="0"/>
              <a:t>More information here (https://</a:t>
            </a:r>
            <a:r>
              <a:rPr lang="en-US" baseline="0" dirty="0" err="1" smtClean="0"/>
              <a:t>genome.sph.umich.edu</a:t>
            </a:r>
            <a:r>
              <a:rPr lang="en-US" baseline="0" dirty="0" smtClean="0"/>
              <a:t>/wiki/SAM)</a:t>
            </a:r>
          </a:p>
        </p:txBody>
      </p:sp>
      <p:sp>
        <p:nvSpPr>
          <p:cNvPr id="4" name="Slide Number Placeholder 3"/>
          <p:cNvSpPr>
            <a:spLocks noGrp="1"/>
          </p:cNvSpPr>
          <p:nvPr>
            <p:ph type="sldNum" sz="quarter" idx="10"/>
          </p:nvPr>
        </p:nvSpPr>
        <p:spPr/>
        <p:txBody>
          <a:bodyPr/>
          <a:lstStyle/>
          <a:p>
            <a:fld id="{E9AA84D8-D690-4E28-AF9C-7EC52C5D5E1A}" type="slidenum">
              <a:rPr lang="en-GB" smtClean="0"/>
              <a:t>22</a:t>
            </a:fld>
            <a:endParaRPr lang="en-GB"/>
          </a:p>
        </p:txBody>
      </p:sp>
    </p:spTree>
    <p:extLst>
      <p:ext uri="{BB962C8B-B14F-4D97-AF65-F5344CB8AC3E}">
        <p14:creationId xmlns:p14="http://schemas.microsoft.com/office/powerpoint/2010/main" val="181803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Chromatin Immunoprecipitation is a method of enriching a DNA population for those strands of DNA bound to a particular protein (e.g. transcription factors)</a:t>
            </a:r>
          </a:p>
          <a:p>
            <a:pPr marL="171450" indent="-171450">
              <a:buFontTx/>
              <a:buChar char="-"/>
            </a:pPr>
            <a:r>
              <a:rPr lang="en-US" baseline="0" dirty="0" smtClean="0"/>
              <a:t>Since DNA are bound to histones, can also be used to pull down DNA bound to histones with particular modifications</a:t>
            </a:r>
          </a:p>
          <a:p>
            <a:pPr marL="171450" indent="-171450">
              <a:buFontTx/>
              <a:buChar char="-"/>
            </a:pPr>
            <a:r>
              <a:rPr lang="en-US" baseline="0" dirty="0" smtClean="0"/>
              <a:t>Requires an antibody directed to the protein or modification of interest</a:t>
            </a:r>
          </a:p>
          <a:p>
            <a:pPr marL="171450" indent="-171450">
              <a:buFontTx/>
              <a:buChar char="-"/>
            </a:pPr>
            <a:r>
              <a:rPr lang="en-US" baseline="0" dirty="0" smtClean="0"/>
              <a:t>The more specific and efficient the antibody, the less background DNA pulled down</a:t>
            </a:r>
          </a:p>
          <a:p>
            <a:pPr marL="171450" indent="-171450">
              <a:buFontTx/>
              <a:buChar char="-"/>
            </a:pPr>
            <a:r>
              <a:rPr lang="en-US" baseline="0" dirty="0" smtClean="0"/>
              <a:t>DNA is crosslinked to the protein, sheared to look at DNA fragments (some of which are bound to the protein target), then the antibody is used for the pull down through immunoprecipitation</a:t>
            </a:r>
          </a:p>
          <a:p>
            <a:pPr marL="171450" indent="-171450">
              <a:buFontTx/>
              <a:buChar char="-"/>
            </a:pPr>
            <a:r>
              <a:rPr lang="en-US" baseline="0" dirty="0" smtClean="0"/>
              <a:t>After reversing the crosslinking, the remaining DNA fragments are those bound by (or near to) the protein of interest</a:t>
            </a:r>
          </a:p>
          <a:p>
            <a:pPr marL="171450" indent="-171450">
              <a:buFontTx/>
              <a:buChar char="-"/>
            </a:pPr>
            <a:r>
              <a:rPr lang="en-US" baseline="0" dirty="0" smtClean="0"/>
              <a:t>DNA is sequenced to produce clearly defined loci (peaks) of protein binding</a:t>
            </a:r>
          </a:p>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E9AA84D8-D690-4E28-AF9C-7EC52C5D5E1A}" type="slidenum">
              <a:rPr lang="en-GB" smtClean="0"/>
              <a:t>24</a:t>
            </a:fld>
            <a:endParaRPr lang="en-GB"/>
          </a:p>
        </p:txBody>
      </p:sp>
    </p:spTree>
    <p:extLst>
      <p:ext uri="{BB962C8B-B14F-4D97-AF65-F5344CB8AC3E}">
        <p14:creationId xmlns:p14="http://schemas.microsoft.com/office/powerpoint/2010/main" val="103797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Here you can clearly make out the characteristic peaks for transcription factor binding sites, showing their alignment with known genes and other factors</a:t>
            </a:r>
          </a:p>
          <a:p>
            <a:pPr marL="171450" indent="-171450">
              <a:buFontTx/>
              <a:buChar char="-"/>
            </a:pPr>
            <a:r>
              <a:rPr lang="en-US" baseline="0" dirty="0" smtClean="0"/>
              <a:t>By aligning the tracks, we can identify regions of </a:t>
            </a:r>
            <a:r>
              <a:rPr lang="en-US" baseline="0" dirty="0" err="1" smtClean="0"/>
              <a:t>coregulation</a:t>
            </a:r>
            <a:endParaRPr lang="en-US" baseline="0" dirty="0" smtClean="0"/>
          </a:p>
          <a:p>
            <a:pPr marL="171450" indent="-171450">
              <a:buFontTx/>
              <a:buChar char="-"/>
            </a:pPr>
            <a:r>
              <a:rPr lang="en-US" baseline="0" dirty="0" smtClean="0"/>
              <a:t>Different levels of background signal are usually a result of differences in antibody efficiency</a:t>
            </a:r>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25</a:t>
            </a:fld>
            <a:endParaRPr lang="en-GB"/>
          </a:p>
        </p:txBody>
      </p:sp>
    </p:spTree>
    <p:extLst>
      <p:ext uri="{BB962C8B-B14F-4D97-AF65-F5344CB8AC3E}">
        <p14:creationId xmlns:p14="http://schemas.microsoft.com/office/powerpoint/2010/main" val="90528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 The amount of data deposited in online repositories such as the Sequence Read Archive has increased exponentially (beyond</a:t>
            </a:r>
            <a:r>
              <a:rPr lang="en-US" baseline="0" dirty="0" smtClean="0"/>
              <a:t> Moore’s Law)</a:t>
            </a:r>
            <a:endParaRPr lang="en-US" dirty="0" smtClean="0"/>
          </a:p>
          <a:p>
            <a:r>
              <a:rPr lang="en-US" dirty="0" smtClean="0"/>
              <a:t>- Storage</a:t>
            </a:r>
            <a:r>
              <a:rPr lang="en-US" baseline="0" dirty="0" smtClean="0"/>
              <a:t> r</a:t>
            </a:r>
            <a:r>
              <a:rPr lang="en-US" dirty="0" smtClean="0"/>
              <a:t>esources such as SRA are incredibly important</a:t>
            </a:r>
            <a:r>
              <a:rPr lang="en-US" baseline="0" dirty="0" smtClean="0"/>
              <a:t> not only to allow efficient storage of data, but also to allow access by the wider community</a:t>
            </a:r>
            <a:endParaRPr lang="en-US" dirty="0" smtClean="0"/>
          </a:p>
          <a:p>
            <a:r>
              <a:rPr lang="en-US" dirty="0" smtClean="0"/>
              <a:t>-</a:t>
            </a:r>
            <a:r>
              <a:rPr lang="en-US" baseline="0" dirty="0" smtClean="0"/>
              <a:t> </a:t>
            </a:r>
            <a:r>
              <a:rPr lang="en-US" dirty="0" smtClean="0"/>
              <a:t>With the advent of next generation sequencing platforms, sequencing costs</a:t>
            </a:r>
            <a:r>
              <a:rPr lang="en-US" baseline="0" dirty="0" smtClean="0"/>
              <a:t> have fallen </a:t>
            </a:r>
          </a:p>
          <a:p>
            <a:r>
              <a:rPr lang="en-US" baseline="0" dirty="0" smtClean="0"/>
              <a:t>- Funding for sequencing projects has also increased dramatically</a:t>
            </a:r>
          </a:p>
          <a:p>
            <a:r>
              <a:rPr lang="en-US" baseline="0" dirty="0" smtClean="0"/>
              <a:t>- Several large scale projects generating huge amounts of sequencing data </a:t>
            </a:r>
            <a:r>
              <a:rPr lang="mr-IN" baseline="0" dirty="0" smtClean="0"/>
              <a:t>–</a:t>
            </a:r>
            <a:r>
              <a:rPr lang="en-US" baseline="0" dirty="0" smtClean="0"/>
              <a:t> e.g. the cancer genome atlas, 1000 Genomes project and </a:t>
            </a:r>
            <a:r>
              <a:rPr lang="en-US" baseline="0" dirty="0" err="1" smtClean="0"/>
              <a:t>Encylopedia</a:t>
            </a:r>
            <a:r>
              <a:rPr lang="en-US" baseline="0" dirty="0" smtClean="0"/>
              <a:t> of DNA Elements</a:t>
            </a:r>
          </a:p>
          <a:p>
            <a:r>
              <a:rPr lang="en-US" baseline="0" dirty="0" smtClean="0"/>
              <a:t>- These projects aim to provide large scale maps of various aspects of human genomics</a:t>
            </a:r>
          </a:p>
          <a:p>
            <a:endParaRPr lang="en-US" dirty="0" smtClean="0"/>
          </a:p>
        </p:txBody>
      </p:sp>
      <p:sp>
        <p:nvSpPr>
          <p:cNvPr id="4" name="Slide Number Placeholder 3"/>
          <p:cNvSpPr>
            <a:spLocks noGrp="1"/>
          </p:cNvSpPr>
          <p:nvPr>
            <p:ph type="sldNum" sz="quarter" idx="10"/>
          </p:nvPr>
        </p:nvSpPr>
        <p:spPr/>
        <p:txBody>
          <a:bodyPr/>
          <a:lstStyle/>
          <a:p>
            <a:fld id="{E9AA84D8-D690-4E28-AF9C-7EC52C5D5E1A}" type="slidenum">
              <a:rPr lang="en-GB" smtClean="0"/>
              <a:t>5</a:t>
            </a:fld>
            <a:endParaRPr lang="en-GB"/>
          </a:p>
        </p:txBody>
      </p:sp>
    </p:spTree>
    <p:extLst>
      <p:ext uri="{BB962C8B-B14F-4D97-AF65-F5344CB8AC3E}">
        <p14:creationId xmlns:p14="http://schemas.microsoft.com/office/powerpoint/2010/main" val="148386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In </a:t>
            </a:r>
            <a:r>
              <a:rPr lang="en-US" baseline="0" dirty="0" smtClean="0"/>
              <a:t>SE reads your reads account for the 5’ of the DNA </a:t>
            </a:r>
            <a:r>
              <a:rPr lang="en-US" baseline="0" dirty="0" smtClean="0"/>
              <a:t>fragment</a:t>
            </a:r>
          </a:p>
          <a:p>
            <a:pPr marL="171450" indent="-171450">
              <a:buFontTx/>
              <a:buChar char="-"/>
            </a:pPr>
            <a:r>
              <a:rPr lang="en-US" baseline="0" dirty="0" smtClean="0"/>
              <a:t>But </a:t>
            </a:r>
            <a:r>
              <a:rPr lang="en-US" baseline="0" dirty="0" smtClean="0"/>
              <a:t>if your read is 50bp and your fragment size is 200bp you are missing 150 </a:t>
            </a:r>
            <a:r>
              <a:rPr lang="en-US" baseline="0" dirty="0" err="1" smtClean="0"/>
              <a:t>bp</a:t>
            </a:r>
            <a:r>
              <a:rPr lang="en-US" baseline="0" dirty="0" smtClean="0"/>
              <a:t> of the </a:t>
            </a:r>
            <a:r>
              <a:rPr lang="en-US" baseline="0" dirty="0" smtClean="0"/>
              <a:t>read</a:t>
            </a:r>
          </a:p>
          <a:p>
            <a:pPr marL="171450" indent="-171450">
              <a:buFontTx/>
              <a:buChar char="-"/>
            </a:pPr>
            <a:r>
              <a:rPr lang="en-US" baseline="0" dirty="0" smtClean="0"/>
              <a:t>Half </a:t>
            </a:r>
            <a:r>
              <a:rPr lang="en-US" baseline="0" dirty="0" smtClean="0"/>
              <a:t>of your reads will be from the forward cDNA strand, half from the reverse cDNA </a:t>
            </a:r>
            <a:r>
              <a:rPr lang="en-US" baseline="0" dirty="0" smtClean="0"/>
              <a:t>strand</a:t>
            </a:r>
          </a:p>
          <a:p>
            <a:pPr marL="171450" indent="-171450">
              <a:buFontTx/>
              <a:buChar char="-"/>
            </a:pPr>
            <a:r>
              <a:rPr lang="en-US" baseline="0" dirty="0" smtClean="0"/>
              <a:t>In </a:t>
            </a:r>
            <a:r>
              <a:rPr lang="en-US" baseline="0" dirty="0" smtClean="0"/>
              <a:t>PE reads you have sequence from the 5’ and 3’ end so have forward and reverse that </a:t>
            </a:r>
            <a:r>
              <a:rPr lang="en-US" baseline="0" dirty="0" smtClean="0"/>
              <a:t>match</a:t>
            </a:r>
          </a:p>
          <a:p>
            <a:pPr marL="171450" indent="-171450">
              <a:buFontTx/>
              <a:buChar char="-"/>
            </a:pPr>
            <a:r>
              <a:rPr lang="en-US" baseline="0" dirty="0" smtClean="0"/>
              <a:t>You </a:t>
            </a:r>
            <a:r>
              <a:rPr lang="en-US" baseline="0" dirty="0" smtClean="0"/>
              <a:t>will end up with your reads making two overlapping distributions </a:t>
            </a:r>
            <a:r>
              <a:rPr lang="mr-IN" baseline="0" dirty="0" smtClean="0"/>
              <a:t>–</a:t>
            </a:r>
            <a:r>
              <a:rPr lang="en-US" baseline="0" dirty="0" smtClean="0"/>
              <a:t> forward reads on the left of the true peak, reverse on the </a:t>
            </a:r>
            <a:r>
              <a:rPr lang="en-US" baseline="0" dirty="0" smtClean="0"/>
              <a:t>right</a:t>
            </a:r>
          </a:p>
          <a:p>
            <a:pPr marL="171450" indent="-171450">
              <a:buFontTx/>
              <a:buChar char="-"/>
            </a:pPr>
            <a:r>
              <a:rPr lang="en-US" baseline="0" dirty="0" smtClean="0"/>
              <a:t>We are interested in the position where the protein was binding which is in the middle of the fragments</a:t>
            </a:r>
          </a:p>
          <a:p>
            <a:pPr marL="171450" indent="-171450">
              <a:buFontTx/>
              <a:buChar char="-"/>
            </a:pPr>
            <a:r>
              <a:rPr lang="en-US" baseline="0" dirty="0" smtClean="0"/>
              <a:t>Several </a:t>
            </a:r>
            <a:r>
              <a:rPr lang="en-US" baseline="0" dirty="0" smtClean="0"/>
              <a:t>methods for addressing this to identify the binding site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Method 1) Shift map coordinates in a 3’ direction by half the expected fragment length (or </a:t>
            </a:r>
            <a:r>
              <a:rPr lang="en-US" baseline="0" dirty="0" smtClean="0"/>
              <a:t>extend all of them </a:t>
            </a:r>
            <a:r>
              <a:rPr lang="en-US" baseline="0" dirty="0" smtClean="0"/>
              <a:t>to the fragment length) to find the binding site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Method 2) Pair the peaks up between the forward and reverse reads and find the central point between the opposite paired peaks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Method 3) Use an iterative probabilistic model until you converge on the binding site</a:t>
            </a:r>
          </a:p>
        </p:txBody>
      </p:sp>
      <p:sp>
        <p:nvSpPr>
          <p:cNvPr id="4" name="Slide Number Placeholder 3"/>
          <p:cNvSpPr>
            <a:spLocks noGrp="1"/>
          </p:cNvSpPr>
          <p:nvPr>
            <p:ph type="sldNum" sz="quarter" idx="10"/>
          </p:nvPr>
        </p:nvSpPr>
        <p:spPr/>
        <p:txBody>
          <a:bodyPr/>
          <a:lstStyle/>
          <a:p>
            <a:fld id="{E9AA84D8-D690-4E28-AF9C-7EC52C5D5E1A}" type="slidenum">
              <a:rPr lang="en-GB" smtClean="0"/>
              <a:t>26</a:t>
            </a:fld>
            <a:endParaRPr lang="en-GB"/>
          </a:p>
        </p:txBody>
      </p:sp>
    </p:spTree>
    <p:extLst>
      <p:ext uri="{BB962C8B-B14F-4D97-AF65-F5344CB8AC3E}">
        <p14:creationId xmlns:p14="http://schemas.microsoft.com/office/powerpoint/2010/main" val="95071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We want</a:t>
            </a:r>
            <a:r>
              <a:rPr lang="en-US" baseline="0" dirty="0" smtClean="0"/>
              <a:t> to understand characteristics of the genomic loci where these factors are bound</a:t>
            </a:r>
          </a:p>
          <a:p>
            <a:pPr marL="171450" indent="-171450">
              <a:buFontTx/>
              <a:buChar char="-"/>
            </a:pPr>
            <a:r>
              <a:rPr lang="en-US" baseline="0" dirty="0" smtClean="0"/>
              <a:t>For instance, are there short DNA sequence motifs that may be used as recognition sites by transcription factors</a:t>
            </a:r>
          </a:p>
          <a:p>
            <a:pPr marL="171450" indent="-171450">
              <a:buFontTx/>
              <a:buChar char="-"/>
            </a:pPr>
            <a:r>
              <a:rPr lang="en-US" baseline="0" dirty="0" smtClean="0"/>
              <a:t>We may also be interested to find other factors that show similar binding patterns, which may indicate </a:t>
            </a:r>
            <a:r>
              <a:rPr lang="en-US" baseline="0" dirty="0" err="1" smtClean="0"/>
              <a:t>coregulation</a:t>
            </a:r>
            <a:endParaRPr lang="en-US" baseline="0" dirty="0" smtClean="0"/>
          </a:p>
          <a:p>
            <a:pPr marL="171450" indent="-171450">
              <a:buFontTx/>
              <a:buChar char="-"/>
            </a:pPr>
            <a:r>
              <a:rPr lang="en-US" baseline="0" dirty="0" smtClean="0"/>
              <a:t>We may see changes in the levels of binding of proteins or presence of chromatin marks between different conditions (e.g. different stages of development) so may be interested in testing for differential binding</a:t>
            </a:r>
          </a:p>
          <a:p>
            <a:pPr marL="171450" indent="-171450">
              <a:buFontTx/>
              <a:buChar char="-"/>
            </a:pPr>
            <a:r>
              <a:rPr lang="en-US" baseline="0" dirty="0" smtClean="0"/>
              <a:t>We may be interested in which genes have a particular binding factor in the promoter, and then may look more closely at those genes to see if they have any shared functions through gene ontology analysis</a:t>
            </a:r>
          </a:p>
          <a:p>
            <a:pPr marL="171450" indent="-171450">
              <a:buFontTx/>
              <a:buChar char="-"/>
            </a:pPr>
            <a:r>
              <a:rPr lang="en-US" baseline="0" dirty="0" smtClean="0"/>
              <a:t>We may be interested to look for evidence of association of our factor with known genomic features, so may wish to plot </a:t>
            </a:r>
            <a:r>
              <a:rPr lang="en-US" baseline="0" dirty="0" err="1" smtClean="0"/>
              <a:t>metaplots</a:t>
            </a:r>
            <a:r>
              <a:rPr lang="en-US" baseline="0" dirty="0" smtClean="0"/>
              <a:t> centered on these features. E.g. we can align the data for all genes and center our plot at the transcription start site (TSS) to see if the factor typically binds at this position</a:t>
            </a:r>
          </a:p>
          <a:p>
            <a:pPr marL="171450" indent="-171450">
              <a:buFontTx/>
              <a:buChar char="-"/>
            </a:pPr>
            <a:r>
              <a:rPr lang="en-US" baseline="0" dirty="0" smtClean="0"/>
              <a:t>We can also look to see which features our factor overlaps with to gain an understanding of the function that it may have</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27</a:t>
            </a:fld>
            <a:endParaRPr lang="en-GB"/>
          </a:p>
        </p:txBody>
      </p:sp>
    </p:spTree>
    <p:extLst>
      <p:ext uri="{BB962C8B-B14F-4D97-AF65-F5344CB8AC3E}">
        <p14:creationId xmlns:p14="http://schemas.microsoft.com/office/powerpoint/2010/main" val="1307471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If we map RNA reads to a genome, we must account for the presence of introns in the reference genome that are not present in the </a:t>
            </a:r>
            <a:r>
              <a:rPr lang="en-US" baseline="0" dirty="0" smtClean="0"/>
              <a:t>processed mRNAs</a:t>
            </a:r>
            <a:endParaRPr lang="en-US" baseline="0" dirty="0" smtClean="0"/>
          </a:p>
          <a:p>
            <a:pPr marL="171450" indent="-171450">
              <a:buFontTx/>
              <a:buChar char="-"/>
            </a:pPr>
            <a:r>
              <a:rPr lang="en-US" baseline="0" dirty="0" smtClean="0"/>
              <a:t>Many methods for accounting for this </a:t>
            </a:r>
            <a:r>
              <a:rPr lang="mr-IN" baseline="0" dirty="0" smtClean="0"/>
              <a:t>–</a:t>
            </a:r>
            <a:r>
              <a:rPr lang="en-US" baseline="0" dirty="0" smtClean="0"/>
              <a:t> e.g. using known transcript maps to check mapping across known exon-intron boundaries</a:t>
            </a:r>
          </a:p>
          <a:p>
            <a:pPr marL="171450" indent="-171450">
              <a:buFontTx/>
              <a:buChar char="-"/>
            </a:pPr>
            <a:r>
              <a:rPr lang="en-US" baseline="0" dirty="0" smtClean="0"/>
              <a:t>RNA reads that span exon-exon junctions will map against the </a:t>
            </a:r>
            <a:r>
              <a:rPr lang="en-US" baseline="0" dirty="0" smtClean="0"/>
              <a:t>genome but </a:t>
            </a:r>
            <a:r>
              <a:rPr lang="en-US" baseline="0" dirty="0" smtClean="0"/>
              <a:t>with large gaps</a:t>
            </a:r>
          </a:p>
          <a:p>
            <a:pPr marL="171450" indent="-171450">
              <a:buFontTx/>
              <a:buChar char="-"/>
            </a:pPr>
            <a:r>
              <a:rPr lang="en-US" baseline="0" dirty="0" smtClean="0"/>
              <a:t>Aim to quantify reads amongst transcripts, and identify all exon-intron boundaries from the data to quantify specific isoform levels</a:t>
            </a:r>
          </a:p>
          <a:p>
            <a:pPr marL="171450" indent="-171450">
              <a:buFontTx/>
              <a:buChar char="-"/>
            </a:pPr>
            <a:r>
              <a:rPr lang="en-US" baseline="0" dirty="0" smtClean="0"/>
              <a:t>Issue of many-to-many mappings </a:t>
            </a:r>
            <a:r>
              <a:rPr lang="mr-IN" baseline="0" dirty="0" smtClean="0"/>
              <a:t>–</a:t>
            </a:r>
            <a:r>
              <a:rPr lang="en-US" baseline="0" dirty="0" smtClean="0"/>
              <a:t> Reads may map to multiple loci, but a single loci may be shared be multiple isoforms of a single gene. How do you reduce ambiguities?</a:t>
            </a:r>
          </a:p>
          <a:p>
            <a:pPr marL="171450" indent="-171450">
              <a:buFontTx/>
              <a:buChar char="-"/>
            </a:pPr>
            <a:r>
              <a:rPr lang="en-US" baseline="0" dirty="0" smtClean="0"/>
              <a:t>Stranded RNA </a:t>
            </a:r>
            <a:r>
              <a:rPr lang="en-US" baseline="0" dirty="0" err="1" smtClean="0"/>
              <a:t>seq</a:t>
            </a:r>
            <a:r>
              <a:rPr lang="en-US" baseline="0" dirty="0" smtClean="0"/>
              <a:t> assures that reads from overlapping genes on opposite strands do not get conflated</a:t>
            </a:r>
          </a:p>
          <a:p>
            <a:pPr marL="171450" indent="-171450">
              <a:buFontTx/>
              <a:buChar char="-"/>
            </a:pPr>
            <a:r>
              <a:rPr lang="en-US" baseline="0" dirty="0" smtClean="0"/>
              <a:t>Novel isoform detection by looking at gapped alignments and sharing information across reads</a:t>
            </a:r>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29</a:t>
            </a:fld>
            <a:endParaRPr lang="en-GB"/>
          </a:p>
        </p:txBody>
      </p:sp>
    </p:spTree>
    <p:extLst>
      <p:ext uri="{BB962C8B-B14F-4D97-AF65-F5344CB8AC3E}">
        <p14:creationId xmlns:p14="http://schemas.microsoft.com/office/powerpoint/2010/main" val="158106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Peaks in </a:t>
            </a:r>
            <a:r>
              <a:rPr lang="en-US" baseline="0" dirty="0" smtClean="0"/>
              <a:t>exons</a:t>
            </a:r>
          </a:p>
          <a:p>
            <a:pPr marL="171450" indent="-171450">
              <a:buFontTx/>
              <a:buChar char="-"/>
            </a:pPr>
            <a:r>
              <a:rPr lang="en-US" baseline="0" dirty="0" smtClean="0"/>
              <a:t>Generally see little to no signal in introns (although we may see expression of non-processed pre-mRNAs present in our samples, or changes in splicing leading to intron retention)</a:t>
            </a:r>
            <a:endParaRPr lang="en-US" baseline="0" dirty="0" smtClean="0"/>
          </a:p>
          <a:p>
            <a:pPr marL="171450" indent="-171450">
              <a:buFontTx/>
              <a:buChar char="-"/>
            </a:pPr>
            <a:r>
              <a:rPr lang="en-US" baseline="0" dirty="0" smtClean="0"/>
              <a:t>Often see </a:t>
            </a:r>
            <a:r>
              <a:rPr lang="en-US" baseline="0" dirty="0" smtClean="0"/>
              <a:t>degradation from the 5’ to 3’ end, resulting in a decrease in </a:t>
            </a:r>
            <a:r>
              <a:rPr lang="en-US" baseline="0" dirty="0" smtClean="0"/>
              <a:t>signal</a:t>
            </a:r>
          </a:p>
          <a:p>
            <a:pPr marL="171450" indent="-171450">
              <a:buFontTx/>
              <a:buChar char="-"/>
            </a:pPr>
            <a:r>
              <a:rPr lang="en-US" baseline="0" dirty="0" smtClean="0"/>
              <a:t>Mapping with a stranded protocol allows us to </a:t>
            </a:r>
            <a:r>
              <a:rPr lang="en-US" baseline="0" dirty="0" err="1" smtClean="0"/>
              <a:t>visualise</a:t>
            </a:r>
            <a:r>
              <a:rPr lang="en-US" baseline="0" dirty="0" smtClean="0"/>
              <a:t> data on forward and reverse strand and separate signal from overlapping (e.g. divergent) transcripts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30</a:t>
            </a:fld>
            <a:endParaRPr lang="en-GB"/>
          </a:p>
        </p:txBody>
      </p:sp>
    </p:spTree>
    <p:extLst>
      <p:ext uri="{BB962C8B-B14F-4D97-AF65-F5344CB8AC3E}">
        <p14:creationId xmlns:p14="http://schemas.microsoft.com/office/powerpoint/2010/main" val="1292955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Removing </a:t>
            </a:r>
            <a:r>
              <a:rPr lang="en-US" baseline="0" dirty="0" smtClean="0"/>
              <a:t>introns usually results in smooth distribution across </a:t>
            </a:r>
            <a:r>
              <a:rPr lang="en-US" baseline="0" dirty="0" smtClean="0"/>
              <a:t>transcript</a:t>
            </a:r>
          </a:p>
          <a:p>
            <a:pPr marL="171450" indent="-171450">
              <a:buFontTx/>
              <a:buChar char="-"/>
            </a:pPr>
            <a:r>
              <a:rPr lang="en-US" baseline="0" dirty="0" smtClean="0"/>
              <a:t>The signal at the exon boundaries drops off suddenly in a very clear way</a:t>
            </a:r>
          </a:p>
          <a:p>
            <a:pPr marL="171450" indent="-171450">
              <a:buFontTx/>
              <a:buChar char="-"/>
            </a:pPr>
            <a:r>
              <a:rPr lang="en-US" baseline="0" dirty="0" smtClean="0"/>
              <a:t>If the </a:t>
            </a:r>
            <a:r>
              <a:rPr lang="en-US" baseline="0" dirty="0" err="1" smtClean="0"/>
              <a:t>exonic</a:t>
            </a:r>
            <a:r>
              <a:rPr lang="en-US" baseline="0" dirty="0" smtClean="0"/>
              <a:t> signal in this case were copied and pasted together to remove the </a:t>
            </a:r>
            <a:r>
              <a:rPr lang="en-US" baseline="0" dirty="0" err="1" smtClean="0"/>
              <a:t>intronic</a:t>
            </a:r>
            <a:r>
              <a:rPr lang="en-US" baseline="0" dirty="0" smtClean="0"/>
              <a:t> signal, we would see a fairly smooth signal</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31</a:t>
            </a:fld>
            <a:endParaRPr lang="en-GB"/>
          </a:p>
        </p:txBody>
      </p:sp>
    </p:spTree>
    <p:extLst>
      <p:ext uri="{BB962C8B-B14F-4D97-AF65-F5344CB8AC3E}">
        <p14:creationId xmlns:p14="http://schemas.microsoft.com/office/powerpoint/2010/main" val="1834352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Many genes have different isoforms with distinct functional roles</a:t>
            </a:r>
          </a:p>
          <a:p>
            <a:pPr marL="171450" indent="-171450">
              <a:buFontTx/>
              <a:buChar char="-"/>
            </a:pPr>
            <a:r>
              <a:rPr lang="en-US" baseline="0" dirty="0" smtClean="0"/>
              <a:t>The dystrophin gene </a:t>
            </a:r>
            <a:r>
              <a:rPr lang="en-US" baseline="0" dirty="0" err="1" smtClean="0"/>
              <a:t>Dmd</a:t>
            </a:r>
            <a:r>
              <a:rPr lang="en-US" baseline="0" dirty="0" smtClean="0"/>
              <a:t> is the longest transcript in the genome and contains both long forms and shorter forms</a:t>
            </a:r>
          </a:p>
          <a:p>
            <a:pPr marL="171450" indent="-171450">
              <a:buFontTx/>
              <a:buChar char="-"/>
            </a:pPr>
            <a:r>
              <a:rPr lang="en-US" baseline="0" dirty="0" smtClean="0"/>
              <a:t>Splice variants produce distinct proteins with different structures and functions</a:t>
            </a:r>
          </a:p>
        </p:txBody>
      </p:sp>
      <p:sp>
        <p:nvSpPr>
          <p:cNvPr id="4" name="Slide Number Placeholder 3"/>
          <p:cNvSpPr>
            <a:spLocks noGrp="1"/>
          </p:cNvSpPr>
          <p:nvPr>
            <p:ph type="sldNum" sz="quarter" idx="10"/>
          </p:nvPr>
        </p:nvSpPr>
        <p:spPr/>
        <p:txBody>
          <a:bodyPr/>
          <a:lstStyle/>
          <a:p>
            <a:fld id="{E9AA84D8-D690-4E28-AF9C-7EC52C5D5E1A}" type="slidenum">
              <a:rPr lang="en-GB" smtClean="0"/>
              <a:t>32</a:t>
            </a:fld>
            <a:endParaRPr lang="en-GB"/>
          </a:p>
        </p:txBody>
      </p:sp>
    </p:spTree>
    <p:extLst>
      <p:ext uri="{BB962C8B-B14F-4D97-AF65-F5344CB8AC3E}">
        <p14:creationId xmlns:p14="http://schemas.microsoft.com/office/powerpoint/2010/main" val="617368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The general aim is to quantify gene expression across the</a:t>
            </a:r>
            <a:r>
              <a:rPr lang="en-US" baseline="0" dirty="0" smtClean="0"/>
              <a:t> entire transcriptome, but more importantly we aim to compare and contrast this between different conditions</a:t>
            </a:r>
          </a:p>
          <a:p>
            <a:pPr marL="171450" indent="-171450">
              <a:buFontTx/>
              <a:buChar char="-"/>
            </a:pPr>
            <a:r>
              <a:rPr lang="en-US" baseline="0" dirty="0" smtClean="0"/>
              <a:t>Differential expression analysis allows us to test for significantly changing transcript abundance across the entire dataset</a:t>
            </a:r>
          </a:p>
          <a:p>
            <a:pPr marL="171450" indent="-171450">
              <a:buFontTx/>
              <a:buChar char="-"/>
            </a:pPr>
            <a:r>
              <a:rPr lang="en-US" baseline="0" dirty="0" smtClean="0"/>
              <a:t>Common tools (e.g. DESeq2 and </a:t>
            </a:r>
            <a:r>
              <a:rPr lang="en-US" baseline="0" dirty="0" err="1" smtClean="0"/>
              <a:t>edgeR</a:t>
            </a:r>
            <a:r>
              <a:rPr lang="en-US" baseline="0" dirty="0" smtClean="0"/>
              <a:t> packages in R) are based on using a negative binomial model to model the change in the counts across the transcripts, with a scaling factor to account for differences in the library sizes</a:t>
            </a:r>
          </a:p>
          <a:p>
            <a:pPr marL="171450" indent="-171450">
              <a:buFontTx/>
              <a:buChar char="-"/>
            </a:pPr>
            <a:r>
              <a:rPr lang="en-US" baseline="0" dirty="0" smtClean="0"/>
              <a:t>Common to use a 2-fold change between conditions with a p-value less than 0.05 to determine “statistically significant” genes</a:t>
            </a:r>
          </a:p>
          <a:p>
            <a:pPr marL="171450" indent="-171450">
              <a:buFontTx/>
              <a:buChar char="-"/>
            </a:pPr>
            <a:r>
              <a:rPr lang="en-US" baseline="0" dirty="0" smtClean="0"/>
              <a:t>However, this is dependent on the number of replicates </a:t>
            </a:r>
            <a:r>
              <a:rPr lang="mr-IN" baseline="0" dirty="0" smtClean="0"/>
              <a:t>–</a:t>
            </a:r>
            <a:r>
              <a:rPr lang="en-US" baseline="0" dirty="0" smtClean="0"/>
              <a:t> more replicates means more power to detect smaller changes at a given p-value threshold</a:t>
            </a:r>
          </a:p>
          <a:p>
            <a:pPr marL="171450" indent="-171450">
              <a:buFontTx/>
              <a:buChar char="-"/>
            </a:pPr>
            <a:r>
              <a:rPr lang="en-US" baseline="0" dirty="0" smtClean="0"/>
              <a:t>P-value tells you the chance that you would see a change in expression at least as high as that which you have calculated - even if there were actually no biological difference between the groups</a:t>
            </a:r>
          </a:p>
          <a:p>
            <a:pPr marL="171450" indent="-171450">
              <a:buFontTx/>
              <a:buChar char="-"/>
            </a:pPr>
            <a:r>
              <a:rPr lang="en-US" baseline="0" dirty="0" smtClean="0"/>
              <a:t>Be aware of multiple testing </a:t>
            </a:r>
            <a:r>
              <a:rPr lang="mr-IN" baseline="0" dirty="0" smtClean="0"/>
              <a:t>–</a:t>
            </a:r>
            <a:r>
              <a:rPr lang="en-US" baseline="0" dirty="0" smtClean="0"/>
              <a:t> the more times you perform a test like this, the higher the chances are that you will make false positive errors. When you are testing ~30,000 genes, you will get a lot of false positives. By correcting to give a false discovery rate, and filtering on this, we reduce our false positives.</a:t>
            </a:r>
          </a:p>
          <a:p>
            <a:pPr marL="171450" indent="-171450">
              <a:buFontTx/>
              <a:buChar char="-"/>
            </a:pPr>
            <a:r>
              <a:rPr lang="en-US" dirty="0" smtClean="0"/>
              <a:t>Many ways to </a:t>
            </a:r>
            <a:r>
              <a:rPr lang="en-US" dirty="0" err="1" smtClean="0"/>
              <a:t>visualise</a:t>
            </a:r>
            <a:r>
              <a:rPr lang="en-US" dirty="0" smtClean="0"/>
              <a:t> these data </a:t>
            </a:r>
            <a:r>
              <a:rPr lang="mr-IN" dirty="0" smtClean="0"/>
              <a:t>–</a:t>
            </a:r>
            <a:r>
              <a:rPr lang="en-US" dirty="0" smtClean="0"/>
              <a:t> Venn diagrams to compare lists of genes between 2 or more conditions, volcano plots to show the </a:t>
            </a:r>
            <a:r>
              <a:rPr lang="en-US" dirty="0" err="1" smtClean="0"/>
              <a:t>pvalue</a:t>
            </a:r>
            <a:r>
              <a:rPr lang="en-US" dirty="0" smtClean="0"/>
              <a:t> against the fold change, </a:t>
            </a:r>
            <a:r>
              <a:rPr lang="en-US" dirty="0" err="1" smtClean="0"/>
              <a:t>heatmaps</a:t>
            </a:r>
            <a:r>
              <a:rPr lang="en-US" dirty="0" smtClean="0"/>
              <a:t> to identify clusters of genes </a:t>
            </a:r>
            <a:r>
              <a:rPr lang="en-US" dirty="0" err="1" smtClean="0"/>
              <a:t>acorss</a:t>
            </a:r>
            <a:r>
              <a:rPr lang="en-US" dirty="0" smtClean="0"/>
              <a:t> conditions, etc.</a:t>
            </a:r>
          </a:p>
          <a:p>
            <a:pPr marL="171450" indent="-171450">
              <a:buFontTx/>
              <a:buChar char="-"/>
            </a:pPr>
            <a:r>
              <a:rPr lang="en-US" dirty="0" smtClean="0"/>
              <a:t>Gene ontology analysis uses manually curated lists of functional annotations for genes to determine if the groups that you see in your data are significant. Is it significant that 10%</a:t>
            </a:r>
            <a:r>
              <a:rPr lang="en-US" baseline="0" dirty="0" smtClean="0"/>
              <a:t> of my differentially expressed genes are cell cycle regulators? Probably not if ~10% of all genes are.</a:t>
            </a:r>
          </a:p>
          <a:p>
            <a:pPr marL="171450" indent="-171450">
              <a:buFontTx/>
              <a:buChar char="-"/>
            </a:pPr>
            <a:r>
              <a:rPr lang="en-US" baseline="0" dirty="0" smtClean="0"/>
              <a:t>Pathway analysis is similar, and allows us to project our gene expression changes onto annotated pathways to understand how the gene expression changes affects the regulation in the pathway</a:t>
            </a:r>
          </a:p>
          <a:p>
            <a:pPr marL="171450" indent="-171450">
              <a:buFontTx/>
              <a:buChar char="-"/>
            </a:pPr>
            <a:r>
              <a:rPr lang="en-US" baseline="0" dirty="0" smtClean="0"/>
              <a:t>Differential splicing analysis allows us to identify changes in the splicing patterns of isoforms, and and even to identify novel </a:t>
            </a:r>
            <a:r>
              <a:rPr lang="en-US" baseline="0" dirty="0" err="1" smtClean="0"/>
              <a:t>isofoorms</a:t>
            </a:r>
            <a:r>
              <a:rPr lang="en-US" baseline="0" dirty="0" smtClean="0"/>
              <a:t> in our data</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33</a:t>
            </a:fld>
            <a:endParaRPr lang="en-GB"/>
          </a:p>
        </p:txBody>
      </p:sp>
    </p:spTree>
    <p:extLst>
      <p:ext uri="{BB962C8B-B14F-4D97-AF65-F5344CB8AC3E}">
        <p14:creationId xmlns:p14="http://schemas.microsoft.com/office/powerpoint/2010/main" val="1423047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Can compare groups of target genes using Venn diagrams</a:t>
            </a:r>
          </a:p>
          <a:p>
            <a:pPr marL="171450" indent="-171450">
              <a:buFontTx/>
              <a:buChar char="-"/>
            </a:pPr>
            <a:r>
              <a:rPr lang="en-US" baseline="0" dirty="0" smtClean="0"/>
              <a:t>Volcano plots show the p value against the fold change (on a log scale)</a:t>
            </a:r>
          </a:p>
          <a:p>
            <a:pPr marL="171450" indent="-171450">
              <a:buFontTx/>
              <a:buChar char="-"/>
            </a:pPr>
            <a:r>
              <a:rPr lang="en-US" baseline="0" dirty="0" smtClean="0"/>
              <a:t>Network plots show interactions between genes and proteins, and can have fold change data overlaid to show enrichment</a:t>
            </a:r>
          </a:p>
          <a:p>
            <a:pPr marL="171450" indent="-171450">
              <a:buFontTx/>
              <a:buChar char="-"/>
            </a:pPr>
            <a:r>
              <a:rPr lang="en-US" baseline="0" dirty="0" err="1" smtClean="0"/>
              <a:t>Heatmaps</a:t>
            </a:r>
            <a:r>
              <a:rPr lang="en-US" baseline="0" dirty="0" smtClean="0"/>
              <a:t> show expression levels for all samples and genes by using </a:t>
            </a:r>
            <a:r>
              <a:rPr lang="en-US" baseline="0" dirty="0" err="1" smtClean="0"/>
              <a:t>colour</a:t>
            </a:r>
            <a:r>
              <a:rPr lang="en-US" baseline="0" dirty="0" smtClean="0"/>
              <a:t> as a third dimension (e.g. red for upregulated, white for non-changing, and blue for down-regulated)</a:t>
            </a:r>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34</a:t>
            </a:fld>
            <a:endParaRPr lang="en-GB"/>
          </a:p>
        </p:txBody>
      </p:sp>
    </p:spTree>
    <p:extLst>
      <p:ext uri="{BB962C8B-B14F-4D97-AF65-F5344CB8AC3E}">
        <p14:creationId xmlns:p14="http://schemas.microsoft.com/office/powerpoint/2010/main" val="707177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When we map our reads against a</a:t>
            </a:r>
            <a:r>
              <a:rPr lang="en-US" baseline="0" dirty="0" smtClean="0"/>
              <a:t> target genome, we will find sites that differ from the reference</a:t>
            </a:r>
          </a:p>
          <a:p>
            <a:pPr marL="171450" indent="-171450">
              <a:buFontTx/>
              <a:buChar char="-"/>
            </a:pPr>
            <a:r>
              <a:rPr lang="en-US" baseline="0" dirty="0" smtClean="0"/>
              <a:t>Sometimes these will be due to base calling errors, but often they can be representative of genetic variation between the target and the reference</a:t>
            </a:r>
          </a:p>
          <a:p>
            <a:pPr marL="171450" indent="-171450">
              <a:buFontTx/>
              <a:buChar char="-"/>
            </a:pPr>
            <a:r>
              <a:rPr lang="en-US" baseline="0" dirty="0" smtClean="0"/>
              <a:t>Single Nucleotide Polymorphisms (SNPs) can be seen as single base changes</a:t>
            </a:r>
          </a:p>
          <a:p>
            <a:pPr marL="171450" indent="-171450">
              <a:buFontTx/>
              <a:buChar char="-"/>
            </a:pPr>
            <a:r>
              <a:rPr lang="en-US" baseline="0" dirty="0" smtClean="0"/>
              <a:t>Also see deletions, insertions, translocations, inversions, etc.</a:t>
            </a:r>
          </a:p>
          <a:p>
            <a:pPr marL="171450" indent="-171450">
              <a:buFontTx/>
              <a:buChar char="-"/>
            </a:pPr>
            <a:r>
              <a:rPr lang="en-US" baseline="0" dirty="0" smtClean="0"/>
              <a:t>Higher coverage provides evidence from distinct reads that the </a:t>
            </a:r>
            <a:r>
              <a:rPr lang="en-US" baseline="0" dirty="0" err="1" smtClean="0"/>
              <a:t>poymorphism</a:t>
            </a:r>
            <a:r>
              <a:rPr lang="en-US" baseline="0" dirty="0" smtClean="0"/>
              <a:t> is real</a:t>
            </a:r>
          </a:p>
          <a:p>
            <a:pPr marL="171450" indent="-171450">
              <a:buFontTx/>
              <a:buChar char="-"/>
            </a:pPr>
            <a:r>
              <a:rPr lang="en-US" baseline="0" dirty="0" smtClean="0"/>
              <a:t>With high enough coverage we can distinguish homozygous and heterozygous variants</a:t>
            </a:r>
          </a:p>
          <a:p>
            <a:pPr marL="171450" indent="-171450">
              <a:buFontTx/>
              <a:buChar char="-"/>
            </a:pPr>
            <a:r>
              <a:rPr lang="en-US" baseline="0" dirty="0" smtClean="0"/>
              <a:t>Variants can be compared with known databases to check for known associations with disease traits</a:t>
            </a:r>
          </a:p>
          <a:p>
            <a:pPr marL="171450" indent="-171450">
              <a:buFontTx/>
              <a:buChar char="-"/>
            </a:pPr>
            <a:r>
              <a:rPr lang="en-US" baseline="0" dirty="0" smtClean="0"/>
              <a:t>Can also be compared with population panels such as 1000 Genomes Project</a:t>
            </a:r>
          </a:p>
        </p:txBody>
      </p:sp>
      <p:sp>
        <p:nvSpPr>
          <p:cNvPr id="4" name="Slide Number Placeholder 3"/>
          <p:cNvSpPr>
            <a:spLocks noGrp="1"/>
          </p:cNvSpPr>
          <p:nvPr>
            <p:ph type="sldNum" sz="quarter" idx="10"/>
          </p:nvPr>
        </p:nvSpPr>
        <p:spPr/>
        <p:txBody>
          <a:bodyPr/>
          <a:lstStyle/>
          <a:p>
            <a:fld id="{E9AA84D8-D690-4E28-AF9C-7EC52C5D5E1A}" type="slidenum">
              <a:rPr lang="en-GB" smtClean="0"/>
              <a:t>36</a:t>
            </a:fld>
            <a:endParaRPr lang="en-GB"/>
          </a:p>
        </p:txBody>
      </p:sp>
    </p:spTree>
    <p:extLst>
      <p:ext uri="{BB962C8B-B14F-4D97-AF65-F5344CB8AC3E}">
        <p14:creationId xmlns:p14="http://schemas.microsoft.com/office/powerpoint/2010/main" val="90886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1000 Genomes Project panel performed deep sequencing for individuals from a number of individuals</a:t>
            </a:r>
            <a:r>
              <a:rPr lang="en-US" baseline="0" dirty="0" smtClean="0"/>
              <a:t> from various geographic populations</a:t>
            </a:r>
          </a:p>
          <a:p>
            <a:pPr marL="171450" indent="-171450">
              <a:buFontTx/>
              <a:buChar char="-"/>
            </a:pPr>
            <a:r>
              <a:rPr lang="en-US" baseline="0" dirty="0" smtClean="0"/>
              <a:t>Populations chosen due to low levels of admixture - e.g. </a:t>
            </a:r>
            <a:r>
              <a:rPr lang="en-US" baseline="0" dirty="0" err="1" smtClean="0"/>
              <a:t>Yoruban</a:t>
            </a:r>
            <a:r>
              <a:rPr lang="en-US" baseline="0" dirty="0" smtClean="0"/>
              <a:t> tribe from Africa and Native Americans</a:t>
            </a:r>
          </a:p>
          <a:p>
            <a:pPr marL="171450" indent="-171450">
              <a:buFontTx/>
              <a:buChar char="-"/>
            </a:pPr>
            <a:r>
              <a:rPr lang="en-US" dirty="0" smtClean="0"/>
              <a:t>Genotype calls are aggregated and</a:t>
            </a:r>
            <a:r>
              <a:rPr lang="en-US" baseline="0" dirty="0" smtClean="0"/>
              <a:t> principal component analysis (a method for reducing large data down to a small number of variables that account for the highest proportion of variation in the data) performed to identify differences between the populations</a:t>
            </a:r>
          </a:p>
          <a:p>
            <a:pPr marL="171450" indent="-171450">
              <a:buFontTx/>
              <a:buChar char="-"/>
            </a:pPr>
            <a:r>
              <a:rPr lang="en-US" baseline="0" dirty="0" smtClean="0"/>
              <a:t>Clear differences between different populations can be identified</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37</a:t>
            </a:fld>
            <a:endParaRPr lang="en-GB"/>
          </a:p>
        </p:txBody>
      </p:sp>
    </p:spTree>
    <p:extLst>
      <p:ext uri="{BB962C8B-B14F-4D97-AF65-F5344CB8AC3E}">
        <p14:creationId xmlns:p14="http://schemas.microsoft.com/office/powerpoint/2010/main" val="149419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 The rate of data acquisition</a:t>
            </a:r>
            <a:r>
              <a:rPr lang="en-US" baseline="0" dirty="0" smtClean="0"/>
              <a:t> is increasing, but the skills to deal with these data and the infrastructure to store and </a:t>
            </a:r>
            <a:r>
              <a:rPr lang="en-US" baseline="0" dirty="0" err="1" smtClean="0"/>
              <a:t>analyse</a:t>
            </a:r>
            <a:r>
              <a:rPr lang="en-US" baseline="0" dirty="0" smtClean="0"/>
              <a:t> it is not keeping pace</a:t>
            </a:r>
          </a:p>
          <a:p>
            <a:r>
              <a:rPr lang="en-US" baseline="0" dirty="0" smtClean="0"/>
              <a:t>- Over time, it is likely that more and more areas of biological sciences will move into the realms of “big data”</a:t>
            </a:r>
          </a:p>
          <a:p>
            <a:r>
              <a:rPr lang="en-US" baseline="0" dirty="0" smtClean="0"/>
              <a:t>- Not just sequencing, but high throughput methods are being </a:t>
            </a:r>
            <a:r>
              <a:rPr lang="en-US" baseline="0" dirty="0" smtClean="0"/>
              <a:t>developed for </a:t>
            </a:r>
            <a:r>
              <a:rPr lang="en-US" baseline="0" dirty="0" smtClean="0"/>
              <a:t>many other branches of biology</a:t>
            </a:r>
          </a:p>
          <a:p>
            <a:r>
              <a:rPr lang="en-US" baseline="0" dirty="0" smtClean="0"/>
              <a:t>- Inter-disciplinary science is becoming more and more important</a:t>
            </a:r>
          </a:p>
          <a:p>
            <a:r>
              <a:rPr lang="en-US" baseline="0" dirty="0" smtClean="0"/>
              <a:t>- Communication between </a:t>
            </a:r>
            <a:r>
              <a:rPr lang="en-US" baseline="0" dirty="0" smtClean="0"/>
              <a:t>scientists from different backgrounds is very important</a:t>
            </a:r>
            <a:endParaRPr lang="en-US"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6</a:t>
            </a:fld>
            <a:endParaRPr lang="en-GB"/>
          </a:p>
        </p:txBody>
      </p:sp>
    </p:spTree>
    <p:extLst>
      <p:ext uri="{BB962C8B-B14F-4D97-AF65-F5344CB8AC3E}">
        <p14:creationId xmlns:p14="http://schemas.microsoft.com/office/powerpoint/2010/main" val="1017151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One of several resources for </a:t>
            </a:r>
            <a:r>
              <a:rPr lang="en-US" dirty="0" err="1" smtClean="0"/>
              <a:t>visualising</a:t>
            </a:r>
            <a:r>
              <a:rPr lang="en-US" dirty="0" smtClean="0"/>
              <a:t> genome</a:t>
            </a:r>
            <a:r>
              <a:rPr lang="en-US" baseline="0" dirty="0" smtClean="0"/>
              <a:t> data on a “genome browser”</a:t>
            </a:r>
          </a:p>
          <a:p>
            <a:pPr marL="171450" indent="-171450">
              <a:buFontTx/>
              <a:buChar char="-"/>
            </a:pPr>
            <a:r>
              <a:rPr lang="en-US" baseline="0" dirty="0" smtClean="0"/>
              <a:t>Represents the genome in a linear fashion and allows you to stack up “tracks” containing various sorts of data</a:t>
            </a:r>
          </a:p>
          <a:p>
            <a:pPr marL="171450" indent="-171450">
              <a:buFontTx/>
              <a:buChar char="-"/>
            </a:pPr>
            <a:r>
              <a:rPr lang="en-US" baseline="0" dirty="0" smtClean="0"/>
              <a:t>Distribution type data (e.g. .wig and .</a:t>
            </a:r>
            <a:r>
              <a:rPr lang="en-US" baseline="0" dirty="0" err="1" smtClean="0"/>
              <a:t>bedgraph</a:t>
            </a:r>
            <a:r>
              <a:rPr lang="en-US" baseline="0" dirty="0" smtClean="0"/>
              <a:t> files) show distribution of some factor across the genome (e.g. transcription factor binding data showing </a:t>
            </a:r>
            <a:r>
              <a:rPr lang="en-US" baseline="0" dirty="0" err="1" smtClean="0"/>
              <a:t>cummulative</a:t>
            </a:r>
            <a:r>
              <a:rPr lang="en-US" baseline="0" dirty="0" smtClean="0"/>
              <a:t> read counts from a </a:t>
            </a:r>
            <a:r>
              <a:rPr lang="en-US" baseline="0" dirty="0" err="1" smtClean="0"/>
              <a:t>ChIP</a:t>
            </a:r>
            <a:r>
              <a:rPr lang="en-US" baseline="0" dirty="0" smtClean="0"/>
              <a:t> </a:t>
            </a:r>
            <a:r>
              <a:rPr lang="en-US" baseline="0" dirty="0" err="1" smtClean="0"/>
              <a:t>seq</a:t>
            </a:r>
            <a:r>
              <a:rPr lang="en-US" baseline="0" dirty="0" smtClean="0"/>
              <a:t> experiment)</a:t>
            </a:r>
          </a:p>
          <a:p>
            <a:pPr marL="171450" indent="-171450">
              <a:buFontTx/>
              <a:buChar char="-"/>
            </a:pPr>
            <a:r>
              <a:rPr lang="en-US" baseline="0" dirty="0" smtClean="0"/>
              <a:t>Region type data (e.g. .bed files) show regions of the genome (e.g. peaks called from a </a:t>
            </a:r>
            <a:r>
              <a:rPr lang="en-US" baseline="0" dirty="0" err="1" smtClean="0"/>
              <a:t>ChIP</a:t>
            </a:r>
            <a:r>
              <a:rPr lang="en-US" baseline="0" dirty="0" smtClean="0"/>
              <a:t> </a:t>
            </a:r>
            <a:r>
              <a:rPr lang="en-US" baseline="0" dirty="0" err="1" smtClean="0"/>
              <a:t>seq</a:t>
            </a:r>
            <a:r>
              <a:rPr lang="en-US" baseline="0" dirty="0" smtClean="0"/>
              <a:t> experiment)</a:t>
            </a:r>
          </a:p>
          <a:p>
            <a:pPr marL="171450" indent="-171450">
              <a:buFontTx/>
              <a:buChar char="-"/>
            </a:pPr>
            <a:r>
              <a:rPr lang="en-US" baseline="0" dirty="0" smtClean="0"/>
              <a:t>Gene models can be represented in e.g. .</a:t>
            </a:r>
            <a:r>
              <a:rPr lang="en-US" baseline="0" dirty="0" err="1" smtClean="0"/>
              <a:t>gtf</a:t>
            </a:r>
            <a:r>
              <a:rPr lang="en-US" baseline="0" dirty="0" smtClean="0"/>
              <a:t> format showing UTRs, exons, introns, stop codons, etc.</a:t>
            </a:r>
          </a:p>
          <a:p>
            <a:pPr marL="171450" indent="-171450">
              <a:buFontTx/>
              <a:buChar char="-"/>
            </a:pPr>
            <a:r>
              <a:rPr lang="en-US" baseline="0" dirty="0" smtClean="0"/>
              <a:t>The UCSC browser has data from a huge number of different sources which can be loaded up onto a browser session</a:t>
            </a:r>
          </a:p>
          <a:p>
            <a:pPr marL="171450" indent="-171450">
              <a:buFontTx/>
              <a:buChar char="-"/>
            </a:pPr>
            <a:r>
              <a:rPr lang="en-US" dirty="0" smtClean="0"/>
              <a:t>Also allows you to load in tracks from your own data</a:t>
            </a:r>
          </a:p>
          <a:p>
            <a:pPr marL="171450" indent="-171450">
              <a:buFontTx/>
              <a:buChar char="-"/>
            </a:pPr>
            <a:r>
              <a:rPr lang="en-US" dirty="0" smtClean="0"/>
              <a:t>Binary format</a:t>
            </a:r>
            <a:r>
              <a:rPr lang="en-US" baseline="0" dirty="0" smtClean="0"/>
              <a:t> data (e.g. .</a:t>
            </a:r>
            <a:r>
              <a:rPr lang="en-US" baseline="0" dirty="0" err="1" smtClean="0"/>
              <a:t>bigbed</a:t>
            </a:r>
            <a:r>
              <a:rPr lang="en-US" baseline="0" dirty="0" smtClean="0"/>
              <a:t>, .bigwig, .bam) can be used rather than loading the data in completely </a:t>
            </a:r>
            <a:r>
              <a:rPr lang="mr-IN" baseline="0" dirty="0" smtClean="0"/>
              <a:t>–</a:t>
            </a:r>
            <a:r>
              <a:rPr lang="en-US" baseline="0" dirty="0" smtClean="0"/>
              <a:t> the UCSC browser then accesses the URL where the binary (and indexed) data are stored, and pulls down only the data needed for the current browser window (rather than for the entire genome)</a:t>
            </a:r>
          </a:p>
          <a:p>
            <a:pPr marL="171450" indent="-171450">
              <a:buFontTx/>
              <a:buChar char="-"/>
            </a:pPr>
            <a:r>
              <a:rPr lang="en-US" baseline="0" dirty="0" smtClean="0"/>
              <a:t>There are also several additional mirrors of this browser for when traffic levels are high </a:t>
            </a:r>
            <a:r>
              <a:rPr lang="mr-IN" baseline="0" dirty="0" smtClean="0"/>
              <a:t>–</a:t>
            </a:r>
            <a:r>
              <a:rPr lang="en-US" baseline="0" dirty="0" smtClean="0"/>
              <a:t> e.g. genome-</a:t>
            </a:r>
            <a:r>
              <a:rPr lang="en-US" baseline="0" dirty="0" err="1" smtClean="0"/>
              <a:t>euro.ucsc.edu</a:t>
            </a:r>
            <a:r>
              <a:rPr lang="en-US" baseline="0" dirty="0" smtClean="0"/>
              <a:t> for the European mirror</a:t>
            </a:r>
          </a:p>
          <a:p>
            <a:pPr marL="171450" indent="-171450">
              <a:buFontTx/>
              <a:buChar char="-"/>
            </a:pPr>
            <a:r>
              <a:rPr lang="en-US" baseline="0" dirty="0" smtClean="0"/>
              <a:t>Also consider the integrated genome viewer from the Broad Institute (IGV - http://</a:t>
            </a:r>
            <a:r>
              <a:rPr lang="en-US" baseline="0" dirty="0" err="1" smtClean="0"/>
              <a:t>software.broadinstitute.org</a:t>
            </a:r>
            <a:r>
              <a:rPr lang="en-US" baseline="0" dirty="0" smtClean="0"/>
              <a:t>/software/</a:t>
            </a:r>
            <a:r>
              <a:rPr lang="en-US" baseline="0" dirty="0" err="1" smtClean="0"/>
              <a:t>igv</a:t>
            </a:r>
            <a:r>
              <a:rPr lang="en-US" baseline="0" dirty="0" smtClean="0"/>
              <a:t>/)</a:t>
            </a:r>
          </a:p>
          <a:p>
            <a:pPr marL="171450" indent="-171450">
              <a:buFontTx/>
              <a:buChar char="-"/>
            </a:pPr>
            <a:r>
              <a:rPr lang="en-US" baseline="0" dirty="0" smtClean="0"/>
              <a:t>UCSC has the advantage of having instant access to many high depth genome sequences for many </a:t>
            </a:r>
            <a:r>
              <a:rPr lang="en-US" baseline="0" dirty="0" err="1" smtClean="0"/>
              <a:t>disperate</a:t>
            </a:r>
            <a:r>
              <a:rPr lang="en-US" baseline="0" dirty="0" smtClean="0"/>
              <a:t> species, and integrated tracks for data from a </a:t>
            </a:r>
            <a:r>
              <a:rPr lang="en-US" baseline="0" dirty="0" err="1" smtClean="0"/>
              <a:t>hiuge</a:t>
            </a:r>
            <a:r>
              <a:rPr lang="en-US" baseline="0" dirty="0" smtClean="0"/>
              <a:t> number of sources (ENCODE, </a:t>
            </a:r>
            <a:r>
              <a:rPr lang="en-US" baseline="0" dirty="0" err="1" smtClean="0"/>
              <a:t>ensembl</a:t>
            </a:r>
            <a:r>
              <a:rPr lang="en-US" baseline="0" dirty="0" smtClean="0"/>
              <a:t>, </a:t>
            </a:r>
            <a:r>
              <a:rPr lang="en-US" baseline="0" dirty="0" err="1" smtClean="0"/>
              <a:t>refseq</a:t>
            </a:r>
            <a:r>
              <a:rPr lang="en-US" baseline="0" dirty="0" smtClean="0"/>
              <a:t>, </a:t>
            </a:r>
            <a:r>
              <a:rPr lang="en-US" baseline="0" dirty="0" err="1" smtClean="0"/>
              <a:t>dbSNP</a:t>
            </a:r>
            <a:r>
              <a:rPr lang="en-US" baseline="0" dirty="0" smtClean="0"/>
              <a:t>, </a:t>
            </a:r>
            <a:r>
              <a:rPr lang="en-US" baseline="0" dirty="0" err="1" smtClean="0"/>
              <a:t>etc</a:t>
            </a:r>
            <a:r>
              <a:rPr lang="en-US" baseline="0" dirty="0" smtClean="0"/>
              <a: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39</a:t>
            </a:fld>
            <a:endParaRPr lang="en-GB"/>
          </a:p>
        </p:txBody>
      </p:sp>
    </p:spTree>
    <p:extLst>
      <p:ext uri="{BB962C8B-B14F-4D97-AF65-F5344CB8AC3E}">
        <p14:creationId xmlns:p14="http://schemas.microsoft.com/office/powerpoint/2010/main" val="1320620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The browser window shows the region of the genome that you are interested in, and any</a:t>
            </a:r>
            <a:r>
              <a:rPr lang="en-US" baseline="0" dirty="0" smtClean="0"/>
              <a:t> tracks of interest can be selected from the list below</a:t>
            </a:r>
          </a:p>
          <a:p>
            <a:pPr marL="171450" indent="-171450">
              <a:buFontTx/>
              <a:buChar char="-"/>
            </a:pPr>
            <a:r>
              <a:rPr lang="en-US" baseline="0" dirty="0" smtClean="0"/>
              <a:t>There is a huge amount of choice in how you display these data depending on how fine-grained you wish to look</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40</a:t>
            </a:fld>
            <a:endParaRPr lang="en-GB"/>
          </a:p>
        </p:txBody>
      </p:sp>
    </p:spTree>
    <p:extLst>
      <p:ext uri="{BB962C8B-B14F-4D97-AF65-F5344CB8AC3E}">
        <p14:creationId xmlns:p14="http://schemas.microsoft.com/office/powerpoint/2010/main" val="1589975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The Encyclopedia of DNA Elements aims to </a:t>
            </a:r>
            <a:r>
              <a:rPr lang="en-US" dirty="0" err="1" smtClean="0"/>
              <a:t>categorise</a:t>
            </a:r>
            <a:r>
              <a:rPr lang="en-US" dirty="0" smtClean="0"/>
              <a:t> functional elements of the genome (human and mouse)</a:t>
            </a:r>
          </a:p>
          <a:p>
            <a:pPr marL="171450" indent="-171450">
              <a:buFontTx/>
              <a:buChar char="-"/>
            </a:pPr>
            <a:r>
              <a:rPr lang="en-US" dirty="0" smtClean="0"/>
              <a:t>Combines data from many</a:t>
            </a:r>
            <a:r>
              <a:rPr lang="en-US" baseline="0" dirty="0" smtClean="0"/>
              <a:t> different techniques to </a:t>
            </a:r>
            <a:r>
              <a:rPr lang="en-US" baseline="0" dirty="0" err="1" smtClean="0"/>
              <a:t>categorise</a:t>
            </a:r>
            <a:r>
              <a:rPr lang="en-US" baseline="0" dirty="0" smtClean="0"/>
              <a:t> histone modifications (</a:t>
            </a:r>
            <a:r>
              <a:rPr lang="en-US" baseline="0" dirty="0" err="1" smtClean="0"/>
              <a:t>ChIPseq</a:t>
            </a:r>
            <a:r>
              <a:rPr lang="en-US" baseline="0" dirty="0" smtClean="0"/>
              <a:t>), long range DNA interactions (5C, </a:t>
            </a:r>
            <a:r>
              <a:rPr lang="en-US" baseline="0" dirty="0" err="1" smtClean="0"/>
              <a:t>ChIA</a:t>
            </a:r>
            <a:r>
              <a:rPr lang="en-US" baseline="0" dirty="0" smtClean="0"/>
              <a:t>-PET, Hi-C), DNA methylation (WGBS, RRBS, methyl array), gene expression (RNA </a:t>
            </a:r>
            <a:r>
              <a:rPr lang="en-US" baseline="0" dirty="0" err="1" smtClean="0"/>
              <a:t>seq</a:t>
            </a:r>
            <a:r>
              <a:rPr lang="en-US" baseline="0" dirty="0" smtClean="0"/>
              <a:t>), </a:t>
            </a:r>
            <a:r>
              <a:rPr lang="en-US" baseline="0" dirty="0" err="1" smtClean="0"/>
              <a:t>ncRNA</a:t>
            </a:r>
            <a:r>
              <a:rPr lang="en-US" baseline="0" dirty="0" smtClean="0"/>
              <a:t> interactions (CLIP-</a:t>
            </a:r>
            <a:r>
              <a:rPr lang="en-US" baseline="0" dirty="0" err="1" smtClean="0"/>
              <a:t>seq</a:t>
            </a:r>
            <a:r>
              <a:rPr lang="en-US" baseline="0" dirty="0" smtClean="0"/>
              <a:t>, RIP-</a:t>
            </a:r>
            <a:r>
              <a:rPr lang="en-US" baseline="0" dirty="0" err="1" smtClean="0"/>
              <a:t>seq</a:t>
            </a:r>
            <a:r>
              <a:rPr lang="en-US" baseline="0" dirty="0" smtClean="0"/>
              <a:t>)</a:t>
            </a:r>
          </a:p>
          <a:p>
            <a:pPr marL="171450" indent="-171450">
              <a:buFontTx/>
              <a:buChar char="-"/>
            </a:pPr>
            <a:r>
              <a:rPr lang="en-US" baseline="0" dirty="0" smtClean="0"/>
              <a:t>Computer predictions have been used to combine these data to </a:t>
            </a:r>
            <a:r>
              <a:rPr lang="en-US" baseline="0" dirty="0" err="1" smtClean="0"/>
              <a:t>categorise</a:t>
            </a:r>
            <a:r>
              <a:rPr lang="en-US" baseline="0" dirty="0" smtClean="0"/>
              <a:t> different regions of the genome into groups dependent on their role - e.g. gene promoters, enhancers, repressors, insulators, super enhancers, etc.)</a:t>
            </a:r>
          </a:p>
          <a:p>
            <a:pPr marL="171450" indent="-171450">
              <a:buFontTx/>
              <a:buChar char="-"/>
            </a:pPr>
            <a:r>
              <a:rPr lang="en-US" baseline="0" dirty="0" smtClean="0"/>
              <a:t>Data available for many different cell lines</a:t>
            </a:r>
          </a:p>
          <a:p>
            <a:pPr marL="171450" indent="-171450">
              <a:buFontTx/>
              <a:buChar char="-"/>
            </a:pPr>
            <a:r>
              <a:rPr lang="en-US" baseline="0" dirty="0" smtClean="0"/>
              <a:t>A fantastic resource if you are interested in chromatin modifications and transcription factor binding</a:t>
            </a: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41</a:t>
            </a:fld>
            <a:endParaRPr lang="en-GB"/>
          </a:p>
        </p:txBody>
      </p:sp>
    </p:spTree>
    <p:extLst>
      <p:ext uri="{BB962C8B-B14F-4D97-AF65-F5344CB8AC3E}">
        <p14:creationId xmlns:p14="http://schemas.microsoft.com/office/powerpoint/2010/main" val="1643206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These data can be loaded in directly through the UCSC browser</a:t>
            </a:r>
          </a:p>
          <a:p>
            <a:pPr marL="171450" indent="-171450">
              <a:buFontTx/>
              <a:buChar char="-"/>
            </a:pPr>
            <a:r>
              <a:rPr lang="en-US" dirty="0" smtClean="0"/>
              <a:t>Note that ENCODE</a:t>
            </a:r>
            <a:r>
              <a:rPr lang="en-US" baseline="0" dirty="0" smtClean="0"/>
              <a:t> data were generated for the GRCh37/hg19 genome build, not the more recent GRCh38/hg38 build</a:t>
            </a:r>
          </a:p>
          <a:p>
            <a:pPr marL="171450" indent="-171450">
              <a:buFontTx/>
              <a:buChar char="-"/>
            </a:pPr>
            <a:r>
              <a:rPr lang="en-US" baseline="0" dirty="0" smtClean="0"/>
              <a:t>It is possible to convert mapping coordinates between builds using the </a:t>
            </a:r>
            <a:r>
              <a:rPr lang="en-US" baseline="0" dirty="0" err="1" smtClean="0"/>
              <a:t>liftOver</a:t>
            </a:r>
            <a:r>
              <a:rPr lang="en-US" baseline="0" dirty="0" smtClean="0"/>
              <a:t> tool</a:t>
            </a:r>
          </a:p>
          <a:p>
            <a:pPr marL="171450" indent="-171450">
              <a:buFontTx/>
              <a:buChar char="-"/>
            </a:pPr>
            <a:r>
              <a:rPr lang="en-US" baseline="0" dirty="0" smtClean="0"/>
              <a:t>Often possible to find histone modification data for a cell line comparable to the one that you are using, allowing direct comparison with your own data</a:t>
            </a:r>
            <a:endParaRPr lang="en-US" dirty="0" smtClean="0"/>
          </a:p>
        </p:txBody>
      </p:sp>
      <p:sp>
        <p:nvSpPr>
          <p:cNvPr id="4" name="Slide Number Placeholder 3"/>
          <p:cNvSpPr>
            <a:spLocks noGrp="1"/>
          </p:cNvSpPr>
          <p:nvPr>
            <p:ph type="sldNum" sz="quarter" idx="10"/>
          </p:nvPr>
        </p:nvSpPr>
        <p:spPr/>
        <p:txBody>
          <a:bodyPr/>
          <a:lstStyle/>
          <a:p>
            <a:fld id="{E9AA84D8-D690-4E28-AF9C-7EC52C5D5E1A}" type="slidenum">
              <a:rPr lang="en-GB" smtClean="0"/>
              <a:t>42</a:t>
            </a:fld>
            <a:endParaRPr lang="en-GB"/>
          </a:p>
        </p:txBody>
      </p:sp>
    </p:spTree>
    <p:extLst>
      <p:ext uri="{BB962C8B-B14F-4D97-AF65-F5344CB8AC3E}">
        <p14:creationId xmlns:p14="http://schemas.microsoft.com/office/powerpoint/2010/main" val="697033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dirty="0" smtClean="0"/>
              <a:t>NCBI is funded</a:t>
            </a:r>
            <a:r>
              <a:rPr lang="en-US" baseline="0" dirty="0" smtClean="0"/>
              <a:t> by the National Institute of Health and contains many very useful databases</a:t>
            </a:r>
          </a:p>
          <a:p>
            <a:pPr marL="171450" indent="-171450">
              <a:buFontTx/>
              <a:buChar char="-"/>
            </a:pPr>
            <a:r>
              <a:rPr lang="en-US" baseline="0" dirty="0" err="1" smtClean="0"/>
              <a:t>Pubmed</a:t>
            </a:r>
            <a:r>
              <a:rPr lang="en-US" baseline="0" dirty="0" smtClean="0"/>
              <a:t> is the go to source for accessing publications in the scientific world</a:t>
            </a:r>
          </a:p>
          <a:p>
            <a:pPr marL="171450" indent="-171450">
              <a:buFontTx/>
              <a:buChar char="-"/>
            </a:pPr>
            <a:r>
              <a:rPr lang="en-US" baseline="0" dirty="0" err="1" smtClean="0"/>
              <a:t>Genbank</a:t>
            </a:r>
            <a:r>
              <a:rPr lang="en-US" baseline="0" dirty="0" smtClean="0"/>
              <a:t> contains all known publicly available curated DNA sequences (and their protein products)</a:t>
            </a:r>
          </a:p>
          <a:p>
            <a:pPr marL="171450" indent="-171450">
              <a:buFontTx/>
              <a:buChar char="-"/>
            </a:pPr>
            <a:r>
              <a:rPr lang="en-US" baseline="0" dirty="0" err="1" smtClean="0"/>
              <a:t>Refseq</a:t>
            </a:r>
            <a:r>
              <a:rPr lang="en-US" baseline="0" dirty="0" smtClean="0"/>
              <a:t> contains annotated and unique records for all DNA, RNA and protein products in well </a:t>
            </a:r>
            <a:r>
              <a:rPr lang="en-US" baseline="0" dirty="0" err="1" smtClean="0"/>
              <a:t>categorised</a:t>
            </a:r>
            <a:r>
              <a:rPr lang="en-US" baseline="0" dirty="0" smtClean="0"/>
              <a:t> model organisms (unlike </a:t>
            </a:r>
            <a:r>
              <a:rPr lang="en-US" baseline="0" dirty="0" err="1" smtClean="0"/>
              <a:t>Genbank</a:t>
            </a:r>
            <a:r>
              <a:rPr lang="en-US" baseline="0" dirty="0" smtClean="0"/>
              <a:t> which can contain any DNA sequence regardless of the species)</a:t>
            </a:r>
          </a:p>
          <a:p>
            <a:pPr marL="171450" indent="-171450">
              <a:buFontTx/>
              <a:buChar char="-"/>
            </a:pPr>
            <a:r>
              <a:rPr lang="en-US" baseline="0" dirty="0" smtClean="0"/>
              <a:t>BLAST is a tool for alignment of short nucleotide or amino acid sequences against some database (e.g. </a:t>
            </a:r>
            <a:r>
              <a:rPr lang="en-US" baseline="0" dirty="0" err="1" smtClean="0"/>
              <a:t>Genbank</a:t>
            </a:r>
            <a:r>
              <a:rPr lang="en-US" baseline="0" dirty="0" smtClean="0"/>
              <a:t> and </a:t>
            </a:r>
            <a:r>
              <a:rPr lang="en-US" baseline="0" dirty="0" err="1" smtClean="0"/>
              <a:t>Refseq</a:t>
            </a:r>
            <a:r>
              <a:rPr lang="en-US" baseline="0" dirty="0" smtClean="0"/>
              <a:t>). It uses a heuristic method to identify sequences contain short “seed” matches, then uses a local alignment tool to identify the optimum match.</a:t>
            </a:r>
          </a:p>
          <a:p>
            <a:pPr marL="171450" indent="-171450">
              <a:buFontTx/>
              <a:buChar char="-"/>
            </a:pPr>
            <a:r>
              <a:rPr lang="en-US" baseline="0" dirty="0" smtClean="0"/>
              <a:t>SRA is a database for the storage of curated sequencing data. Submitting sequencing data (usually raw </a:t>
            </a:r>
            <a:r>
              <a:rPr lang="en-US" baseline="0" dirty="0" err="1" smtClean="0"/>
              <a:t>fastq</a:t>
            </a:r>
            <a:r>
              <a:rPr lang="en-US" baseline="0" dirty="0" smtClean="0"/>
              <a:t> data and processed BAM files, along with downstream files such as called peaks or read counts for RNA </a:t>
            </a:r>
            <a:r>
              <a:rPr lang="en-US" baseline="0" dirty="0" err="1" smtClean="0"/>
              <a:t>seq</a:t>
            </a:r>
            <a:r>
              <a:rPr lang="en-US" baseline="0" dirty="0" smtClean="0"/>
              <a:t>) is usually a prerequisite for publication.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43</a:t>
            </a:fld>
            <a:endParaRPr lang="en-GB"/>
          </a:p>
        </p:txBody>
      </p:sp>
    </p:spTree>
    <p:extLst>
      <p:ext uri="{BB962C8B-B14F-4D97-AF65-F5344CB8AC3E}">
        <p14:creationId xmlns:p14="http://schemas.microsoft.com/office/powerpoint/2010/main" val="134511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aseline="0" dirty="0" smtClean="0"/>
              <a:t>- Developed by Frederick Sanger in 1977 </a:t>
            </a:r>
          </a:p>
          <a:p>
            <a:r>
              <a:rPr lang="en-US" baseline="0" dirty="0" smtClean="0"/>
              <a:t>- Single strand DNA template used</a:t>
            </a:r>
          </a:p>
          <a:p>
            <a:r>
              <a:rPr lang="en-US" baseline="0" dirty="0" smtClean="0"/>
              <a:t>- Second strand synthesis through DNA polymerase</a:t>
            </a:r>
          </a:p>
          <a:p>
            <a:r>
              <a:rPr lang="en-US" baseline="0" dirty="0" smtClean="0"/>
              <a:t>- 4 reactions </a:t>
            </a:r>
            <a:r>
              <a:rPr lang="mr-IN" baseline="0" dirty="0" smtClean="0"/>
              <a:t>–</a:t>
            </a:r>
            <a:r>
              <a:rPr lang="en-US" baseline="0" dirty="0" smtClean="0"/>
              <a:t> each one using 4 dNTPs and a small amount of a single </a:t>
            </a:r>
            <a:r>
              <a:rPr lang="en-US" baseline="0" dirty="0" err="1" smtClean="0"/>
              <a:t>flourescently</a:t>
            </a:r>
            <a:r>
              <a:rPr lang="en-US" baseline="0" dirty="0" smtClean="0"/>
              <a:t> labelled di-</a:t>
            </a:r>
            <a:r>
              <a:rPr lang="en-US" baseline="0" dirty="0" err="1" smtClean="0"/>
              <a:t>deoxynucleotide</a:t>
            </a:r>
            <a:r>
              <a:rPr lang="en-US" baseline="0" dirty="0" smtClean="0"/>
              <a:t> triphosphate</a:t>
            </a:r>
          </a:p>
          <a:p>
            <a:r>
              <a:rPr lang="en-US" baseline="0" dirty="0" smtClean="0"/>
              <a:t>- As the second strand is built from the dNTPs, </a:t>
            </a:r>
            <a:r>
              <a:rPr lang="en-US" baseline="0" dirty="0" err="1" smtClean="0"/>
              <a:t>ddNTPs</a:t>
            </a:r>
            <a:r>
              <a:rPr lang="en-US" baseline="0" dirty="0" smtClean="0"/>
              <a:t> are randomly </a:t>
            </a:r>
            <a:r>
              <a:rPr lang="en-US" baseline="0" dirty="0" smtClean="0"/>
              <a:t>incorporated </a:t>
            </a:r>
            <a:r>
              <a:rPr lang="en-US" baseline="0" dirty="0" smtClean="0"/>
              <a:t>and terminate the chain extension</a:t>
            </a:r>
          </a:p>
          <a:p>
            <a:r>
              <a:rPr lang="en-US" baseline="0" dirty="0" smtClean="0"/>
              <a:t>- Mixture of strands of different lengths separated through capillary gel </a:t>
            </a:r>
            <a:r>
              <a:rPr lang="en-US" baseline="0" dirty="0" err="1" smtClean="0"/>
              <a:t>electropheresis</a:t>
            </a:r>
            <a:endParaRPr lang="en-US" baseline="0" dirty="0" smtClean="0"/>
          </a:p>
          <a:p>
            <a:r>
              <a:rPr lang="en-US" baseline="0" dirty="0" smtClean="0"/>
              <a:t>- Detection of the </a:t>
            </a:r>
            <a:r>
              <a:rPr lang="en-US" baseline="0" dirty="0" err="1" smtClean="0"/>
              <a:t>flourochrome</a:t>
            </a:r>
            <a:r>
              <a:rPr lang="en-US" baseline="0" dirty="0" smtClean="0"/>
              <a:t> </a:t>
            </a:r>
            <a:r>
              <a:rPr lang="en-US" baseline="0" dirty="0" smtClean="0"/>
              <a:t>terminating the fragments in </a:t>
            </a:r>
            <a:r>
              <a:rPr lang="en-US" baseline="0" dirty="0" smtClean="0"/>
              <a:t>each of the four reactions allows you to build up the sequence</a:t>
            </a:r>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8</a:t>
            </a:fld>
            <a:endParaRPr lang="en-GB"/>
          </a:p>
        </p:txBody>
      </p:sp>
    </p:spTree>
    <p:extLst>
      <p:ext uri="{BB962C8B-B14F-4D97-AF65-F5344CB8AC3E}">
        <p14:creationId xmlns:p14="http://schemas.microsoft.com/office/powerpoint/2010/main" val="202989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Sanger </a:t>
            </a:r>
            <a:r>
              <a:rPr lang="en-US" baseline="0" dirty="0" smtClean="0"/>
              <a:t>sequencing is limited in the number of distinct sequences that can be </a:t>
            </a:r>
            <a:r>
              <a:rPr lang="en-US" baseline="0" dirty="0" smtClean="0"/>
              <a:t>measured</a:t>
            </a:r>
          </a:p>
          <a:p>
            <a:pPr marL="171450" indent="-171450">
              <a:buFontTx/>
              <a:buChar char="-"/>
            </a:pPr>
            <a:r>
              <a:rPr lang="en-US" baseline="0" dirty="0" smtClean="0"/>
              <a:t>Next </a:t>
            </a:r>
            <a:r>
              <a:rPr lang="en-US" baseline="0" dirty="0" smtClean="0"/>
              <a:t>generation sequencing allows high throughput sequencing of many more nucleotides in </a:t>
            </a:r>
            <a:r>
              <a:rPr lang="en-US" baseline="0" dirty="0" smtClean="0"/>
              <a:t>parallel</a:t>
            </a:r>
          </a:p>
          <a:p>
            <a:pPr marL="171450" indent="-171450">
              <a:buFontTx/>
              <a:buChar char="-"/>
            </a:pPr>
            <a:r>
              <a:rPr lang="en-US" baseline="0" dirty="0" smtClean="0"/>
              <a:t>Lots </a:t>
            </a:r>
            <a:r>
              <a:rPr lang="en-US" baseline="0" dirty="0" smtClean="0"/>
              <a:t>of different methods, each with pros and cons depending on what you are sequencing</a:t>
            </a:r>
          </a:p>
          <a:p>
            <a:pPr marL="171450" indent="-171450">
              <a:buFontTx/>
              <a:buChar char="-"/>
            </a:pPr>
            <a:r>
              <a:rPr lang="en-US" baseline="0" dirty="0" smtClean="0"/>
              <a:t>Illumina is the most common due to the high throughput and low cost, but less suitable for de novo assembly due to small reads</a:t>
            </a:r>
          </a:p>
          <a:p>
            <a:pPr marL="171450" indent="-171450">
              <a:buFontTx/>
              <a:buChar char="-"/>
            </a:pPr>
            <a:r>
              <a:rPr lang="en-US" baseline="0" dirty="0" smtClean="0"/>
              <a:t>Ion Torrent has a lower error rate due to not using optics (pyrosequencing based on release of H+ rather than fluorophore)</a:t>
            </a:r>
          </a:p>
          <a:p>
            <a:pPr marL="171450" indent="-171450">
              <a:buFontTx/>
              <a:buChar char="-"/>
            </a:pPr>
            <a:r>
              <a:rPr lang="en-US" baseline="0" dirty="0" smtClean="0"/>
              <a:t>Roche 454 uses </a:t>
            </a:r>
            <a:r>
              <a:rPr lang="en-US" baseline="0" dirty="0" smtClean="0"/>
              <a:t>pyrosequencing (but based on release of fluorescent molecule) </a:t>
            </a:r>
            <a:r>
              <a:rPr lang="en-US" baseline="0" dirty="0" smtClean="0"/>
              <a:t>and generates longer reads, but is more expensive (and is now no longer </a:t>
            </a:r>
            <a:r>
              <a:rPr lang="en-US" baseline="0" dirty="0" smtClean="0"/>
              <a:t>supported)</a:t>
            </a:r>
          </a:p>
          <a:p>
            <a:pPr marL="171450" indent="-171450">
              <a:buFontTx/>
              <a:buChar char="-"/>
            </a:pPr>
            <a:r>
              <a:rPr lang="en-US" baseline="0" dirty="0" smtClean="0"/>
              <a:t>New </a:t>
            </a:r>
            <a:r>
              <a:rPr lang="en-US" baseline="0" dirty="0" smtClean="0"/>
              <a:t>technologies produce much longer reads (Kb up to Mb length) but suffer issues with </a:t>
            </a:r>
            <a:r>
              <a:rPr lang="en-US" baseline="0" dirty="0" smtClean="0"/>
              <a:t>high error rates</a:t>
            </a:r>
          </a:p>
          <a:p>
            <a:pPr marL="171450" indent="-171450">
              <a:buFontTx/>
              <a:buChar char="-"/>
            </a:pPr>
            <a:r>
              <a:rPr lang="en-US" baseline="0" dirty="0" smtClean="0"/>
              <a:t>Oxford </a:t>
            </a:r>
            <a:r>
              <a:rPr lang="en-US" baseline="0" dirty="0" err="1" smtClean="0"/>
              <a:t>Nanopore</a:t>
            </a:r>
            <a:r>
              <a:rPr lang="en-US" baseline="0" dirty="0" smtClean="0"/>
              <a:t> passes the molecule through a biological </a:t>
            </a:r>
            <a:r>
              <a:rPr lang="en-US" baseline="0" dirty="0" err="1" smtClean="0"/>
              <a:t>nanopore</a:t>
            </a:r>
            <a:r>
              <a:rPr lang="en-US" baseline="0" dirty="0" smtClean="0"/>
              <a:t> and detects changes in potential across the channel as the molecule passes through (direct sequencing of the DNA/RNA rather than cDNA </a:t>
            </a:r>
            <a:r>
              <a:rPr lang="en-US" baseline="0" dirty="0" smtClean="0"/>
              <a:t>surrogates)</a:t>
            </a:r>
          </a:p>
          <a:p>
            <a:pPr marL="171450" indent="-171450">
              <a:buFontTx/>
              <a:buChar char="-"/>
            </a:pPr>
            <a:r>
              <a:rPr lang="en-US" baseline="0" dirty="0" smtClean="0"/>
              <a:t>Pacific </a:t>
            </a:r>
            <a:r>
              <a:rPr lang="en-US" baseline="0" dirty="0" smtClean="0"/>
              <a:t>Bioscience uses Single Molecule Real Time (SMRT) sequencing in a zero mode waveguide channel, so sequences single molecules but through a sequencing by synthesis process. </a:t>
            </a:r>
            <a:r>
              <a:rPr lang="en-US" baseline="0" dirty="0" err="1" smtClean="0"/>
              <a:t>Circularised</a:t>
            </a:r>
            <a:r>
              <a:rPr lang="en-US" baseline="0" dirty="0" smtClean="0"/>
              <a:t> nucleotide strand, so multiple passes can reduce the error rates.</a:t>
            </a:r>
          </a:p>
        </p:txBody>
      </p:sp>
      <p:sp>
        <p:nvSpPr>
          <p:cNvPr id="4" name="Slide Number Placeholder 3"/>
          <p:cNvSpPr>
            <a:spLocks noGrp="1"/>
          </p:cNvSpPr>
          <p:nvPr>
            <p:ph type="sldNum" sz="quarter" idx="10"/>
          </p:nvPr>
        </p:nvSpPr>
        <p:spPr/>
        <p:txBody>
          <a:bodyPr/>
          <a:lstStyle/>
          <a:p>
            <a:fld id="{E9AA84D8-D690-4E28-AF9C-7EC52C5D5E1A}" type="slidenum">
              <a:rPr lang="en-GB" smtClean="0"/>
              <a:t>9</a:t>
            </a:fld>
            <a:endParaRPr lang="en-GB"/>
          </a:p>
        </p:txBody>
      </p:sp>
    </p:spTree>
    <p:extLst>
      <p:ext uri="{BB962C8B-B14F-4D97-AF65-F5344CB8AC3E}">
        <p14:creationId xmlns:p14="http://schemas.microsoft.com/office/powerpoint/2010/main" val="95073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Illumina </a:t>
            </a:r>
            <a:r>
              <a:rPr lang="en-US" baseline="0" dirty="0" smtClean="0"/>
              <a:t>sequencing accounts for the vast majority of all sequencing data currently </a:t>
            </a:r>
            <a:r>
              <a:rPr lang="en-US" baseline="0" dirty="0" smtClean="0"/>
              <a:t>available</a:t>
            </a:r>
          </a:p>
          <a:p>
            <a:pPr marL="171450" indent="-171450">
              <a:buFontTx/>
              <a:buChar char="-"/>
            </a:pPr>
            <a:r>
              <a:rPr lang="en-US" baseline="0" dirty="0" smtClean="0"/>
              <a:t>Relatively </a:t>
            </a:r>
            <a:r>
              <a:rPr lang="en-US" baseline="0" dirty="0" smtClean="0"/>
              <a:t>cheap allowing high coverage for low </a:t>
            </a:r>
            <a:r>
              <a:rPr lang="en-US" baseline="0" dirty="0" smtClean="0"/>
              <a:t>costs</a:t>
            </a:r>
          </a:p>
          <a:p>
            <a:pPr marL="171450" indent="-171450">
              <a:buFontTx/>
              <a:buChar char="-"/>
            </a:pPr>
            <a:r>
              <a:rPr lang="en-US" baseline="0" dirty="0" smtClean="0"/>
              <a:t>Small </a:t>
            </a:r>
            <a:r>
              <a:rPr lang="en-US" baseline="0" dirty="0" smtClean="0"/>
              <a:t>read lengths (up to 300 </a:t>
            </a:r>
            <a:r>
              <a:rPr lang="en-US" baseline="0" dirty="0" err="1" smtClean="0"/>
              <a:t>bp</a:t>
            </a:r>
            <a:r>
              <a:rPr lang="en-US" baseline="0" dirty="0" smtClean="0"/>
              <a:t>) are a </a:t>
            </a:r>
            <a:r>
              <a:rPr lang="en-US" baseline="0" dirty="0" smtClean="0"/>
              <a:t>negative</a:t>
            </a:r>
          </a:p>
          <a:p>
            <a:pPr marL="171450" indent="-171450">
              <a:buFontTx/>
              <a:buChar char="-"/>
            </a:pPr>
            <a:r>
              <a:rPr lang="en-US" baseline="0" dirty="0" smtClean="0"/>
              <a:t>Difficult </a:t>
            </a:r>
            <a:r>
              <a:rPr lang="en-US" baseline="0" dirty="0" smtClean="0"/>
              <a:t>to sequence genomes with small reads as they cannot span repetitive regions </a:t>
            </a:r>
            <a:r>
              <a:rPr lang="mr-IN" baseline="0" dirty="0" smtClean="0"/>
              <a:t>–</a:t>
            </a:r>
            <a:r>
              <a:rPr lang="en-US" baseline="0" dirty="0" smtClean="0"/>
              <a:t> often combined with longer read sequences like </a:t>
            </a:r>
            <a:r>
              <a:rPr lang="en-US" baseline="0" dirty="0" err="1" smtClean="0"/>
              <a:t>PacBio</a:t>
            </a:r>
            <a:r>
              <a:rPr lang="en-US" baseline="0" dirty="0" smtClean="0"/>
              <a:t> to fill in the </a:t>
            </a:r>
            <a:r>
              <a:rPr lang="en-US" baseline="0" dirty="0" smtClean="0"/>
              <a:t>gaps</a:t>
            </a:r>
          </a:p>
          <a:p>
            <a:pPr marL="171450" indent="-171450">
              <a:buFontTx/>
              <a:buChar char="-"/>
            </a:pPr>
            <a:r>
              <a:rPr lang="en-US" baseline="0" dirty="0" smtClean="0"/>
              <a:t>Many </a:t>
            </a:r>
            <a:r>
              <a:rPr lang="en-US" baseline="0" dirty="0" smtClean="0"/>
              <a:t>different machines depending on what you </a:t>
            </a:r>
            <a:r>
              <a:rPr lang="en-US" baseline="0" dirty="0" smtClean="0"/>
              <a:t>need</a:t>
            </a:r>
          </a:p>
          <a:p>
            <a:pPr marL="171450" indent="-171450">
              <a:buFontTx/>
              <a:buChar char="-"/>
            </a:pPr>
            <a:r>
              <a:rPr lang="en-US" baseline="0" dirty="0" err="1" smtClean="0"/>
              <a:t>MiSeq</a:t>
            </a:r>
            <a:r>
              <a:rPr lang="en-US" baseline="0" dirty="0" smtClean="0"/>
              <a:t> and </a:t>
            </a:r>
            <a:r>
              <a:rPr lang="en-US" baseline="0" dirty="0" err="1" smtClean="0"/>
              <a:t>NextSeq</a:t>
            </a:r>
            <a:r>
              <a:rPr lang="en-US" baseline="0" dirty="0" smtClean="0"/>
              <a:t> are desk based machines, whilst </a:t>
            </a:r>
            <a:r>
              <a:rPr lang="en-US" baseline="0" dirty="0" err="1" smtClean="0"/>
              <a:t>HiSeq</a:t>
            </a:r>
            <a:r>
              <a:rPr lang="en-US" baseline="0" dirty="0" smtClean="0"/>
              <a:t> are production-level machines typically found at larger sequencing facilities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AA84D8-D690-4E28-AF9C-7EC52C5D5E1A}" type="slidenum">
              <a:rPr lang="en-GB" smtClean="0"/>
              <a:t>10</a:t>
            </a:fld>
            <a:endParaRPr lang="en-GB"/>
          </a:p>
        </p:txBody>
      </p:sp>
    </p:spTree>
    <p:extLst>
      <p:ext uri="{BB962C8B-B14F-4D97-AF65-F5344CB8AC3E}">
        <p14:creationId xmlns:p14="http://schemas.microsoft.com/office/powerpoint/2010/main" val="160687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Illumina </a:t>
            </a:r>
            <a:r>
              <a:rPr lang="en-US" baseline="0" dirty="0" smtClean="0"/>
              <a:t>uses Sequencing by Synthesis approach similar to </a:t>
            </a:r>
            <a:r>
              <a:rPr lang="en-US" baseline="0" dirty="0" smtClean="0"/>
              <a:t>Sanger</a:t>
            </a:r>
          </a:p>
          <a:p>
            <a:pPr marL="171450" indent="-171450">
              <a:buFontTx/>
              <a:buChar char="-"/>
            </a:pPr>
            <a:r>
              <a:rPr lang="en-US" baseline="0" dirty="0" smtClean="0"/>
              <a:t>DNA </a:t>
            </a:r>
            <a:r>
              <a:rPr lang="en-US" baseline="0" dirty="0" smtClean="0"/>
              <a:t>is sheared to give short fragments (size selection can be used to select within certain size </a:t>
            </a:r>
            <a:r>
              <a:rPr lang="en-US" baseline="0" dirty="0" smtClean="0"/>
              <a:t>range)</a:t>
            </a:r>
          </a:p>
          <a:p>
            <a:pPr marL="171450" indent="-171450">
              <a:buFontTx/>
              <a:buChar char="-"/>
            </a:pPr>
            <a:r>
              <a:rPr lang="en-US" baseline="0" dirty="0" smtClean="0"/>
              <a:t>cDNA </a:t>
            </a:r>
            <a:r>
              <a:rPr lang="en-US" baseline="0" dirty="0" smtClean="0"/>
              <a:t>libraries with adapters for binding to the </a:t>
            </a:r>
            <a:r>
              <a:rPr lang="en-US" baseline="0" dirty="0" err="1" smtClean="0"/>
              <a:t>flowcell</a:t>
            </a:r>
            <a:r>
              <a:rPr lang="en-US" baseline="0" dirty="0" smtClean="0"/>
              <a:t> are </a:t>
            </a:r>
            <a:r>
              <a:rPr lang="en-US" baseline="0" dirty="0" smtClean="0"/>
              <a:t>generated</a:t>
            </a:r>
          </a:p>
          <a:p>
            <a:pPr marL="171450" indent="-171450">
              <a:buFontTx/>
              <a:buChar char="-"/>
            </a:pPr>
            <a:r>
              <a:rPr lang="en-US" baseline="0" dirty="0" smtClean="0"/>
              <a:t>Libraries </a:t>
            </a:r>
            <a:r>
              <a:rPr lang="en-US" baseline="0" dirty="0" smtClean="0"/>
              <a:t>are washed across the flow cell where they will randomly </a:t>
            </a:r>
            <a:r>
              <a:rPr lang="en-US" baseline="0" dirty="0" smtClean="0"/>
              <a:t>anneal</a:t>
            </a:r>
          </a:p>
          <a:p>
            <a:pPr marL="171450" indent="-171450">
              <a:buFontTx/>
              <a:buChar char="-"/>
            </a:pPr>
            <a:r>
              <a:rPr lang="en-US" baseline="0" dirty="0" smtClean="0"/>
              <a:t>“Bridge </a:t>
            </a:r>
            <a:r>
              <a:rPr lang="en-US" baseline="0" dirty="0" smtClean="0"/>
              <a:t>amplification” stage uses solid phase PCR to amplify clusters of identical free </a:t>
            </a:r>
            <a:r>
              <a:rPr lang="en-US" baseline="0" dirty="0" smtClean="0"/>
              <a:t>sequence</a:t>
            </a:r>
          </a:p>
          <a:p>
            <a:pPr marL="171450" indent="-171450">
              <a:buFontTx/>
              <a:buChar char="-"/>
            </a:pPr>
            <a:r>
              <a:rPr lang="en-US" baseline="0" dirty="0" smtClean="0"/>
              <a:t>The </a:t>
            </a:r>
            <a:r>
              <a:rPr lang="en-US" baseline="0" dirty="0" smtClean="0"/>
              <a:t>sequences are then built up over a set number of cycles </a:t>
            </a:r>
            <a:r>
              <a:rPr lang="en-US" baseline="0" dirty="0" smtClean="0"/>
              <a:t>(determined by the chosen read length)</a:t>
            </a:r>
          </a:p>
          <a:p>
            <a:pPr marL="171450" indent="-171450">
              <a:buFontTx/>
              <a:buChar char="-"/>
            </a:pPr>
            <a:r>
              <a:rPr lang="en-US" baseline="0" dirty="0" smtClean="0"/>
              <a:t>For </a:t>
            </a:r>
            <a:r>
              <a:rPr lang="en-US" baseline="0" dirty="0" smtClean="0"/>
              <a:t>each cycle, dNTPs with reversible terminators containing a fluorophore are added </a:t>
            </a:r>
            <a:r>
              <a:rPr lang="en-US" baseline="0" dirty="0" smtClean="0"/>
              <a:t>sequentially (e.g. A, then C, then G, then T)</a:t>
            </a:r>
          </a:p>
          <a:p>
            <a:pPr marL="171450" indent="-171450">
              <a:buFontTx/>
              <a:buChar char="-"/>
            </a:pPr>
            <a:r>
              <a:rPr lang="en-US" baseline="0" dirty="0" smtClean="0"/>
              <a:t>After </a:t>
            </a:r>
            <a:r>
              <a:rPr lang="en-US" baseline="0" dirty="0" smtClean="0"/>
              <a:t>each addition, a snapshot of the flow cell is </a:t>
            </a:r>
            <a:r>
              <a:rPr lang="en-US" baseline="0" dirty="0" smtClean="0"/>
              <a:t>taken</a:t>
            </a:r>
          </a:p>
          <a:p>
            <a:pPr marL="171450" indent="-171450">
              <a:buFontTx/>
              <a:buChar char="-"/>
            </a:pPr>
            <a:r>
              <a:rPr lang="en-US" baseline="0" dirty="0" smtClean="0"/>
              <a:t>Then the terminators are removed so that in the next reaction a new dNTP can anneal</a:t>
            </a:r>
          </a:p>
          <a:p>
            <a:pPr marL="171450" indent="-171450">
              <a:buFontTx/>
              <a:buChar char="-"/>
            </a:pPr>
            <a:r>
              <a:rPr lang="en-US" baseline="0" dirty="0" smtClean="0"/>
              <a:t>At </a:t>
            </a:r>
            <a:r>
              <a:rPr lang="en-US" baseline="0" dirty="0" smtClean="0"/>
              <a:t>the end, the computer defines the boundaries of the clusters and builds the sequence for that cluster based on the </a:t>
            </a:r>
            <a:r>
              <a:rPr lang="en-US" baseline="0" dirty="0" smtClean="0"/>
              <a:t>stack of images</a:t>
            </a:r>
            <a:endParaRPr lang="en-US" baseline="0" dirty="0" smtClean="0"/>
          </a:p>
        </p:txBody>
      </p:sp>
      <p:sp>
        <p:nvSpPr>
          <p:cNvPr id="4" name="Slide Number Placeholder 3"/>
          <p:cNvSpPr>
            <a:spLocks noGrp="1"/>
          </p:cNvSpPr>
          <p:nvPr>
            <p:ph type="sldNum" sz="quarter" idx="10"/>
          </p:nvPr>
        </p:nvSpPr>
        <p:spPr/>
        <p:txBody>
          <a:bodyPr/>
          <a:lstStyle/>
          <a:p>
            <a:fld id="{E9AA84D8-D690-4E28-AF9C-7EC52C5D5E1A}" type="slidenum">
              <a:rPr lang="en-GB" smtClean="0"/>
              <a:t>11</a:t>
            </a:fld>
            <a:endParaRPr lang="en-GB"/>
          </a:p>
        </p:txBody>
      </p:sp>
    </p:spTree>
    <p:extLst>
      <p:ext uri="{BB962C8B-B14F-4D97-AF65-F5344CB8AC3E}">
        <p14:creationId xmlns:p14="http://schemas.microsoft.com/office/powerpoint/2010/main" val="129373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US" baseline="0" dirty="0" smtClean="0"/>
              <a:t>Reads </a:t>
            </a:r>
            <a:r>
              <a:rPr lang="en-US" baseline="0" dirty="0" smtClean="0"/>
              <a:t>can be paired end or single </a:t>
            </a:r>
            <a:r>
              <a:rPr lang="en-US" baseline="0" dirty="0" smtClean="0"/>
              <a:t>end</a:t>
            </a:r>
          </a:p>
          <a:p>
            <a:pPr marL="171450" indent="-171450">
              <a:buFontTx/>
              <a:buChar char="-"/>
            </a:pPr>
            <a:r>
              <a:rPr lang="en-US" baseline="0" dirty="0" smtClean="0"/>
              <a:t>Paired </a:t>
            </a:r>
            <a:r>
              <a:rPr lang="en-US" baseline="0" dirty="0" smtClean="0"/>
              <a:t>end reads have different primers on the two strands (forward and reverse) of the </a:t>
            </a:r>
            <a:r>
              <a:rPr lang="en-US" baseline="0" dirty="0" smtClean="0"/>
              <a:t>library</a:t>
            </a:r>
          </a:p>
          <a:p>
            <a:pPr marL="171450" indent="-171450">
              <a:buFontTx/>
              <a:buChar char="-"/>
            </a:pPr>
            <a:r>
              <a:rPr lang="en-US" baseline="0" dirty="0" smtClean="0"/>
              <a:t>These </a:t>
            </a:r>
            <a:r>
              <a:rPr lang="en-US" baseline="0" dirty="0" smtClean="0"/>
              <a:t>are both sequenced giving a pair of reads for each </a:t>
            </a:r>
            <a:r>
              <a:rPr lang="en-US" baseline="0" dirty="0" smtClean="0"/>
              <a:t>fragment</a:t>
            </a:r>
          </a:p>
          <a:p>
            <a:pPr marL="171450" indent="-171450">
              <a:buFontTx/>
              <a:buChar char="-"/>
            </a:pPr>
            <a:r>
              <a:rPr lang="en-US" baseline="0" dirty="0" smtClean="0"/>
              <a:t>The forward reads are sequenced first followed by the reverse pair, so typically the base calling quality is worse for the second read in the pair</a:t>
            </a:r>
          </a:p>
          <a:p>
            <a:pPr marL="171450" indent="-171450">
              <a:buFontTx/>
              <a:buChar char="-"/>
            </a:pPr>
            <a:r>
              <a:rPr lang="en-US" baseline="0" dirty="0" smtClean="0"/>
              <a:t>Whilst </a:t>
            </a:r>
            <a:r>
              <a:rPr lang="en-US" baseline="0" dirty="0" smtClean="0"/>
              <a:t>single end reads can only tell us about a fraction of the fragment (e.g. the first 100 </a:t>
            </a:r>
            <a:r>
              <a:rPr lang="en-US" baseline="0" dirty="0" err="1" smtClean="0"/>
              <a:t>bp</a:t>
            </a:r>
            <a:r>
              <a:rPr lang="en-US" baseline="0" dirty="0" smtClean="0"/>
              <a:t> for SE100 reads), we can infer the sequence of the entire fragment from the sequence between the two pairs after </a:t>
            </a:r>
            <a:r>
              <a:rPr lang="en-US" baseline="0" dirty="0" smtClean="0"/>
              <a:t>mapping</a:t>
            </a:r>
          </a:p>
          <a:p>
            <a:pPr marL="171450" indent="-171450">
              <a:buFontTx/>
              <a:buChar char="-"/>
            </a:pPr>
            <a:r>
              <a:rPr lang="en-US" baseline="0" dirty="0" smtClean="0"/>
              <a:t>Paired </a:t>
            </a:r>
            <a:r>
              <a:rPr lang="en-US" baseline="0" dirty="0" smtClean="0"/>
              <a:t>end reads are also easier to map since if one read in the pair maps ambiguously to multiple locations in the genome, the other </a:t>
            </a:r>
            <a:r>
              <a:rPr lang="en-US" baseline="0" dirty="0" smtClean="0"/>
              <a:t>may map uniquely, allowing </a:t>
            </a:r>
            <a:r>
              <a:rPr lang="en-US" baseline="0" dirty="0" smtClean="0"/>
              <a:t>the ambiguity to be </a:t>
            </a:r>
            <a:r>
              <a:rPr lang="en-US" baseline="0" dirty="0" smtClean="0"/>
              <a:t>resolved</a:t>
            </a:r>
          </a:p>
          <a:p>
            <a:pPr marL="171450" indent="-171450">
              <a:buFontTx/>
              <a:buChar char="-"/>
            </a:pPr>
            <a:r>
              <a:rPr lang="en-US" baseline="0" dirty="0" smtClean="0"/>
              <a:t>Also </a:t>
            </a:r>
            <a:r>
              <a:rPr lang="en-US" baseline="0" dirty="0" smtClean="0"/>
              <a:t>doubles the coverage for not much more </a:t>
            </a:r>
            <a:r>
              <a:rPr lang="en-US" baseline="0" dirty="0" smtClean="0"/>
              <a:t>cost</a:t>
            </a:r>
          </a:p>
          <a:p>
            <a:pPr marL="171450" indent="-171450">
              <a:buFontTx/>
              <a:buChar char="-"/>
            </a:pPr>
            <a:r>
              <a:rPr lang="en-US" baseline="0" dirty="0" smtClean="0"/>
              <a:t>Allows </a:t>
            </a:r>
            <a:r>
              <a:rPr lang="en-US" baseline="0" dirty="0" smtClean="0"/>
              <a:t>calling of variants such as </a:t>
            </a:r>
            <a:r>
              <a:rPr lang="en-US" baseline="0" dirty="0" err="1" smtClean="0"/>
              <a:t>indels</a:t>
            </a:r>
            <a:r>
              <a:rPr lang="en-US" baseline="0" dirty="0" smtClean="0"/>
              <a:t> not possible with single end</a:t>
            </a:r>
          </a:p>
        </p:txBody>
      </p:sp>
      <p:sp>
        <p:nvSpPr>
          <p:cNvPr id="4" name="Slide Number Placeholder 3"/>
          <p:cNvSpPr>
            <a:spLocks noGrp="1"/>
          </p:cNvSpPr>
          <p:nvPr>
            <p:ph type="sldNum" sz="quarter" idx="10"/>
          </p:nvPr>
        </p:nvSpPr>
        <p:spPr/>
        <p:txBody>
          <a:bodyPr/>
          <a:lstStyle/>
          <a:p>
            <a:fld id="{E9AA84D8-D690-4E28-AF9C-7EC52C5D5E1A}" type="slidenum">
              <a:rPr lang="en-GB" smtClean="0"/>
              <a:t>12</a:t>
            </a:fld>
            <a:endParaRPr lang="en-GB"/>
          </a:p>
        </p:txBody>
      </p:sp>
    </p:spTree>
    <p:extLst>
      <p:ext uri="{BB962C8B-B14F-4D97-AF65-F5344CB8AC3E}">
        <p14:creationId xmlns:p14="http://schemas.microsoft.com/office/powerpoint/2010/main" val="34429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Tx/>
              <a:buChar char="-"/>
            </a:pPr>
            <a:r>
              <a:rPr lang="en-GB" dirty="0" smtClean="0"/>
              <a:t>Rather</a:t>
            </a:r>
            <a:r>
              <a:rPr lang="en-GB" baseline="0" dirty="0" smtClean="0"/>
              <a:t> </a:t>
            </a:r>
            <a:r>
              <a:rPr lang="en-GB" baseline="0" dirty="0" smtClean="0"/>
              <a:t>than sequence each sample independently, it is possible to run </a:t>
            </a:r>
            <a:r>
              <a:rPr lang="en-GB" baseline="0" dirty="0" smtClean="0"/>
              <a:t>multiple </a:t>
            </a:r>
            <a:r>
              <a:rPr lang="en-GB" baseline="0" dirty="0" smtClean="0"/>
              <a:t>samples on a single flow cell </a:t>
            </a:r>
            <a:r>
              <a:rPr lang="en-GB" baseline="0" dirty="0" smtClean="0"/>
              <a:t>lane </a:t>
            </a:r>
          </a:p>
          <a:p>
            <a:pPr marL="171450" indent="-171450">
              <a:buFontTx/>
              <a:buChar char="-"/>
            </a:pPr>
            <a:r>
              <a:rPr lang="en-GB" baseline="0" dirty="0" smtClean="0"/>
              <a:t>Up to 96 using standardised kits, and more using home-made barcodes</a:t>
            </a:r>
          </a:p>
          <a:p>
            <a:pPr marL="171450" indent="-171450">
              <a:buFontTx/>
              <a:buChar char="-"/>
            </a:pPr>
            <a:r>
              <a:rPr lang="en-GB" baseline="0" dirty="0" smtClean="0"/>
              <a:t>Each </a:t>
            </a:r>
            <a:r>
              <a:rPr lang="en-GB" baseline="0" dirty="0" smtClean="0"/>
              <a:t>library is created incorporating a unique barcode specific to that </a:t>
            </a:r>
            <a:r>
              <a:rPr lang="en-GB" baseline="0" dirty="0" smtClean="0"/>
              <a:t>sample</a:t>
            </a:r>
          </a:p>
          <a:p>
            <a:pPr marL="171450" indent="-171450">
              <a:buFontTx/>
              <a:buChar char="-"/>
            </a:pPr>
            <a:r>
              <a:rPr lang="en-GB" dirty="0" smtClean="0"/>
              <a:t>All</a:t>
            </a:r>
            <a:r>
              <a:rPr lang="en-GB" baseline="0" dirty="0" smtClean="0"/>
              <a:t> </a:t>
            </a:r>
            <a:r>
              <a:rPr lang="en-GB" baseline="0" dirty="0" smtClean="0"/>
              <a:t>s</a:t>
            </a:r>
            <a:r>
              <a:rPr lang="en-GB" dirty="0" smtClean="0"/>
              <a:t>amples are pooled into a single sequencing </a:t>
            </a:r>
            <a:r>
              <a:rPr lang="en-GB" dirty="0" smtClean="0"/>
              <a:t>run</a:t>
            </a:r>
          </a:p>
          <a:p>
            <a:pPr marL="171450" indent="-171450">
              <a:buFontTx/>
              <a:buChar char="-"/>
            </a:pPr>
            <a:r>
              <a:rPr lang="en-GB" dirty="0" smtClean="0"/>
              <a:t>Data </a:t>
            </a:r>
            <a:r>
              <a:rPr lang="en-GB" dirty="0" smtClean="0"/>
              <a:t>output contains the characteristic </a:t>
            </a:r>
            <a:r>
              <a:rPr lang="en-GB" dirty="0" smtClean="0"/>
              <a:t>barcodes in addition to the</a:t>
            </a:r>
            <a:r>
              <a:rPr lang="en-GB" baseline="0" dirty="0" smtClean="0"/>
              <a:t> read sequence</a:t>
            </a:r>
            <a:endParaRPr lang="en-GB" dirty="0" smtClean="0"/>
          </a:p>
          <a:p>
            <a:pPr marL="171450" indent="-171450">
              <a:buFontTx/>
              <a:buChar char="-"/>
            </a:pPr>
            <a:r>
              <a:rPr lang="en-GB" dirty="0" err="1" smtClean="0"/>
              <a:t>Demultiplexing</a:t>
            </a:r>
            <a:r>
              <a:rPr lang="en-GB" dirty="0" smtClean="0"/>
              <a:t> </a:t>
            </a:r>
            <a:r>
              <a:rPr lang="en-GB" dirty="0" smtClean="0"/>
              <a:t>allows</a:t>
            </a:r>
            <a:r>
              <a:rPr lang="en-GB" baseline="0" dirty="0" smtClean="0"/>
              <a:t> the sequences to be correctly partitioned between the </a:t>
            </a:r>
            <a:r>
              <a:rPr lang="en-GB" baseline="0" dirty="0" smtClean="0"/>
              <a:t>samples</a:t>
            </a:r>
          </a:p>
          <a:p>
            <a:pPr marL="171450" indent="-171450">
              <a:buFontTx/>
              <a:buChar char="-"/>
            </a:pPr>
            <a:r>
              <a:rPr lang="en-GB" baseline="0" dirty="0" smtClean="0"/>
              <a:t>This </a:t>
            </a:r>
            <a:r>
              <a:rPr lang="en-GB" baseline="0" dirty="0" smtClean="0"/>
              <a:t>can save on costs by requiring fewer sequencing runs for each </a:t>
            </a:r>
            <a:r>
              <a:rPr lang="en-GB" baseline="0" dirty="0" smtClean="0"/>
              <a:t>experiment</a:t>
            </a:r>
          </a:p>
          <a:p>
            <a:pPr marL="171450" indent="-171450">
              <a:buFontTx/>
              <a:buChar char="-"/>
            </a:pPr>
            <a:r>
              <a:rPr lang="en-GB" baseline="0" dirty="0" smtClean="0"/>
              <a:t>Also </a:t>
            </a:r>
            <a:r>
              <a:rPr lang="en-GB" baseline="0" dirty="0" smtClean="0"/>
              <a:t>allows multiplexing of all samples in a given experiment and running the pool over multiple lanes to avoid confounding lane effects with biological effects</a:t>
            </a:r>
            <a:endParaRPr lang="en-GB" dirty="0" smtClean="0"/>
          </a:p>
        </p:txBody>
      </p:sp>
      <p:sp>
        <p:nvSpPr>
          <p:cNvPr id="4" name="Slide Number Placeholder 3"/>
          <p:cNvSpPr>
            <a:spLocks noGrp="1"/>
          </p:cNvSpPr>
          <p:nvPr>
            <p:ph type="sldNum" sz="quarter" idx="10"/>
          </p:nvPr>
        </p:nvSpPr>
        <p:spPr/>
        <p:txBody>
          <a:bodyPr/>
          <a:lstStyle/>
          <a:p>
            <a:fld id="{E9AA84D8-D690-4E28-AF9C-7EC52C5D5E1A}" type="slidenum">
              <a:rPr lang="en-GB" smtClean="0"/>
              <a:t>13</a:t>
            </a:fld>
            <a:endParaRPr lang="en-GB"/>
          </a:p>
        </p:txBody>
      </p:sp>
    </p:spTree>
    <p:extLst>
      <p:ext uri="{BB962C8B-B14F-4D97-AF65-F5344CB8AC3E}">
        <p14:creationId xmlns:p14="http://schemas.microsoft.com/office/powerpoint/2010/main" val="158917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Title slide">
    <p:spTree>
      <p:nvGrpSpPr>
        <p:cNvPr id="1" name=""/>
        <p:cNvGrpSpPr/>
        <p:nvPr/>
      </p:nvGrpSpPr>
      <p:grpSpPr>
        <a:xfrm>
          <a:off x="0" y="0"/>
          <a:ext cx="0" cy="0"/>
          <a:chOff x="0" y="0"/>
          <a:chExt cx="0" cy="0"/>
        </a:xfrm>
      </p:grpSpPr>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7632772" cy="1167973"/>
          </a:xfrm>
          <a:prstGeom prst="rect">
            <a:avLst/>
          </a:prstGeom>
        </p:spPr>
        <p:txBody>
          <a:bodyPr anchor="t">
            <a:noAutofit/>
          </a:bodyPr>
          <a:lstStyle>
            <a:lvl1pPr algn="l">
              <a:lnSpc>
                <a:spcPts val="45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t>
            </a:r>
            <a:r>
              <a:rPr lang="nl-NL" dirty="0" smtClean="0"/>
              <a:t>EDIT TITLE</a:t>
            </a:r>
            <a:endParaRPr lang="en-GB" dirty="0"/>
          </a:p>
        </p:txBody>
      </p:sp>
      <p:sp>
        <p:nvSpPr>
          <p:cNvPr id="12"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tx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13"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3" y="5788551"/>
            <a:ext cx="5823635" cy="681075"/>
          </a:xfrm>
          <a:prstGeom prst="rect">
            <a:avLst/>
          </a:prstGeom>
        </p:spPr>
        <p:txBody>
          <a:bodyPr>
            <a:noAutofit/>
          </a:bodyPr>
          <a:lstStyle>
            <a:lvl1pPr marL="0" indent="0">
              <a:buNone/>
              <a:defRPr sz="2000" spc="50" baseline="0">
                <a:solidFill>
                  <a:schemeClr val="tx2"/>
                </a:solidFill>
                <a:latin typeface="+mj-lt"/>
                <a:ea typeface="Aero Light" pitchFamily="50" charset="2"/>
              </a:defRPr>
            </a:lvl1pPr>
          </a:lstStyle>
          <a:p>
            <a:pPr lvl="0"/>
            <a:r>
              <a:rPr lang="nl-NL" dirty="0" smtClean="0"/>
              <a:t>Click to add presenter’s name and job title</a:t>
            </a:r>
            <a:endParaRPr lang="nl-NL" dirty="0"/>
          </a:p>
        </p:txBody>
      </p:sp>
      <p:sp>
        <p:nvSpPr>
          <p:cNvPr id="3" name="Picture Placeholder 2"/>
          <p:cNvSpPr>
            <a:spLocks noGrp="1"/>
          </p:cNvSpPr>
          <p:nvPr>
            <p:ph type="pic" sz="quarter" idx="12"/>
          </p:nvPr>
        </p:nvSpPr>
        <p:spPr>
          <a:xfrm>
            <a:off x="4886325" y="566738"/>
            <a:ext cx="3924300" cy="2862262"/>
          </a:xfrm>
          <a:prstGeom prst="rect">
            <a:avLst/>
          </a:prstGeom>
        </p:spPr>
        <p:txBody>
          <a:bodyPr/>
          <a:lstStyle/>
          <a:p>
            <a:endParaRPr lang="en-GB"/>
          </a:p>
        </p:txBody>
      </p:sp>
    </p:spTree>
    <p:extLst>
      <p:ext uri="{BB962C8B-B14F-4D97-AF65-F5344CB8AC3E}">
        <p14:creationId xmlns:p14="http://schemas.microsoft.com/office/powerpoint/2010/main" val="415485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c_Content slide">
    <p:spTree>
      <p:nvGrpSpPr>
        <p:cNvPr id="1" name=""/>
        <p:cNvGrpSpPr/>
        <p:nvPr/>
      </p:nvGrpSpPr>
      <p:grpSpPr>
        <a:xfrm>
          <a:off x="0" y="0"/>
          <a:ext cx="0" cy="0"/>
          <a:chOff x="0" y="0"/>
          <a:chExt cx="0" cy="0"/>
        </a:xfrm>
      </p:grpSpPr>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4523421"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sz="half" idx="1"/>
          </p:nvPr>
        </p:nvSpPr>
        <p:spPr>
          <a:xfrm>
            <a:off x="368712"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Picture Placeholder 2"/>
          <p:cNvSpPr>
            <a:spLocks noGrp="1"/>
          </p:cNvSpPr>
          <p:nvPr>
            <p:ph type="pic" sz="quarter" idx="10"/>
          </p:nvPr>
        </p:nvSpPr>
        <p:spPr>
          <a:xfrm>
            <a:off x="4886325" y="547689"/>
            <a:ext cx="3924300" cy="2881312"/>
          </a:xfrm>
          <a:prstGeom prst="rect">
            <a:avLst/>
          </a:prstGeom>
        </p:spPr>
        <p:txBody>
          <a:bodyPr/>
          <a:lstStyle/>
          <a:p>
            <a:endParaRPr lang="en-GB" dirty="0"/>
          </a:p>
        </p:txBody>
      </p:sp>
      <p:sp>
        <p:nvSpPr>
          <p:cNvPr id="12" name="Picture Placeholder 2"/>
          <p:cNvSpPr>
            <a:spLocks noGrp="1"/>
          </p:cNvSpPr>
          <p:nvPr>
            <p:ph type="pic" sz="quarter" idx="11"/>
          </p:nvPr>
        </p:nvSpPr>
        <p:spPr>
          <a:xfrm>
            <a:off x="4886325" y="3425979"/>
            <a:ext cx="3924300" cy="2708121"/>
          </a:xfrm>
          <a:prstGeom prst="rect">
            <a:avLst/>
          </a:prstGeom>
        </p:spPr>
        <p:txBody>
          <a:bodyPr/>
          <a:lstStyle/>
          <a:p>
            <a:endParaRPr lang="en-GB"/>
          </a:p>
        </p:txBody>
      </p:sp>
    </p:spTree>
    <p:extLst>
      <p:ext uri="{BB962C8B-B14F-4D97-AF65-F5344CB8AC3E}">
        <p14:creationId xmlns:p14="http://schemas.microsoft.com/office/powerpoint/2010/main" val="107409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a_Content slide">
    <p:spTree>
      <p:nvGrpSpPr>
        <p:cNvPr id="1" name=""/>
        <p:cNvGrpSpPr/>
        <p:nvPr/>
      </p:nvGrpSpPr>
      <p:grpSpPr>
        <a:xfrm>
          <a:off x="0" y="0"/>
          <a:ext cx="0" cy="0"/>
          <a:chOff x="0" y="0"/>
          <a:chExt cx="0" cy="0"/>
        </a:xfrm>
      </p:grpSpPr>
      <p:sp>
        <p:nvSpPr>
          <p:cNvPr id="9" name="Rechthoek 17">
            <a:extLst>
              <a:ext uri="{FF2B5EF4-FFF2-40B4-BE49-F238E27FC236}">
                <a16:creationId xmlns="" xmlns:a16="http://schemas.microsoft.com/office/drawing/2014/main" id="{552F9B91-4010-4562-9359-EED6891B29B8}"/>
              </a:ext>
            </a:extLst>
          </p:cNvPr>
          <p:cNvSpPr/>
          <p:nvPr userDrawn="1"/>
        </p:nvSpPr>
        <p:spPr>
          <a:xfrm>
            <a:off x="4454013" y="3415144"/>
            <a:ext cx="4689987"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Rechthoek 15">
            <a:extLst>
              <a:ext uri="{FF2B5EF4-FFF2-40B4-BE49-F238E27FC236}">
                <a16:creationId xmlns="" xmlns:a16="http://schemas.microsoft.com/office/drawing/2014/main" id="{1D820570-21E1-43AC-BE0D-02ADF7C4CF21}"/>
              </a:ext>
            </a:extLst>
          </p:cNvPr>
          <p:cNvSpPr/>
          <p:nvPr userDrawn="1"/>
        </p:nvSpPr>
        <p:spPr>
          <a:xfrm>
            <a:off x="6145162" y="0"/>
            <a:ext cx="3002342"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8447720"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idx="1"/>
          </p:nvPr>
        </p:nvSpPr>
        <p:spPr>
          <a:xfrm>
            <a:off x="368711" y="1708353"/>
            <a:ext cx="8441913" cy="442574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0468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b_Content slide">
    <p:spTree>
      <p:nvGrpSpPr>
        <p:cNvPr id="1" name=""/>
        <p:cNvGrpSpPr/>
        <p:nvPr/>
      </p:nvGrpSpPr>
      <p:grpSpPr>
        <a:xfrm>
          <a:off x="0" y="0"/>
          <a:ext cx="0" cy="0"/>
          <a:chOff x="0" y="0"/>
          <a:chExt cx="0" cy="0"/>
        </a:xfrm>
      </p:grpSpPr>
      <p:sp>
        <p:nvSpPr>
          <p:cNvPr id="12" name="Rechthoek 17">
            <a:extLst>
              <a:ext uri="{FF2B5EF4-FFF2-40B4-BE49-F238E27FC236}">
                <a16:creationId xmlns="" xmlns:a16="http://schemas.microsoft.com/office/drawing/2014/main" id="{552F9B91-4010-4562-9359-EED6891B29B8}"/>
              </a:ext>
            </a:extLst>
          </p:cNvPr>
          <p:cNvSpPr/>
          <p:nvPr userDrawn="1"/>
        </p:nvSpPr>
        <p:spPr>
          <a:xfrm>
            <a:off x="4454013" y="3415144"/>
            <a:ext cx="4689987"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Rechthoek 15">
            <a:extLst>
              <a:ext uri="{FF2B5EF4-FFF2-40B4-BE49-F238E27FC236}">
                <a16:creationId xmlns="" xmlns:a16="http://schemas.microsoft.com/office/drawing/2014/main" id="{1D820570-21E1-43AC-BE0D-02ADF7C4CF21}"/>
              </a:ext>
            </a:extLst>
          </p:cNvPr>
          <p:cNvSpPr/>
          <p:nvPr userDrawn="1"/>
        </p:nvSpPr>
        <p:spPr>
          <a:xfrm>
            <a:off x="6145162" y="0"/>
            <a:ext cx="3002342"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8447720"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sz="half" idx="1"/>
          </p:nvPr>
        </p:nvSpPr>
        <p:spPr>
          <a:xfrm>
            <a:off x="368712"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Content Placeholder 3"/>
          <p:cNvSpPr>
            <a:spLocks noGrp="1"/>
          </p:cNvSpPr>
          <p:nvPr>
            <p:ph sz="half" idx="2"/>
          </p:nvPr>
        </p:nvSpPr>
        <p:spPr>
          <a:xfrm>
            <a:off x="4766184"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2379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c_Content slide">
    <p:spTree>
      <p:nvGrpSpPr>
        <p:cNvPr id="1" name=""/>
        <p:cNvGrpSpPr/>
        <p:nvPr/>
      </p:nvGrpSpPr>
      <p:grpSpPr>
        <a:xfrm>
          <a:off x="0" y="0"/>
          <a:ext cx="0" cy="0"/>
          <a:chOff x="0" y="0"/>
          <a:chExt cx="0" cy="0"/>
        </a:xfrm>
      </p:grpSpPr>
      <p:sp>
        <p:nvSpPr>
          <p:cNvPr id="9" name="Rechthoek 17">
            <a:extLst>
              <a:ext uri="{FF2B5EF4-FFF2-40B4-BE49-F238E27FC236}">
                <a16:creationId xmlns="" xmlns:a16="http://schemas.microsoft.com/office/drawing/2014/main" id="{552F9B91-4010-4562-9359-EED6891B29B8}"/>
              </a:ext>
            </a:extLst>
          </p:cNvPr>
          <p:cNvSpPr/>
          <p:nvPr userDrawn="1"/>
        </p:nvSpPr>
        <p:spPr>
          <a:xfrm>
            <a:off x="4454013" y="3415144"/>
            <a:ext cx="4689987"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Rechthoek 15">
            <a:extLst>
              <a:ext uri="{FF2B5EF4-FFF2-40B4-BE49-F238E27FC236}">
                <a16:creationId xmlns="" xmlns:a16="http://schemas.microsoft.com/office/drawing/2014/main" id="{1D820570-21E1-43AC-BE0D-02ADF7C4CF21}"/>
              </a:ext>
            </a:extLst>
          </p:cNvPr>
          <p:cNvSpPr/>
          <p:nvPr userDrawn="1"/>
        </p:nvSpPr>
        <p:spPr>
          <a:xfrm>
            <a:off x="6145162" y="0"/>
            <a:ext cx="3002342"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4523421"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sz="half" idx="1"/>
          </p:nvPr>
        </p:nvSpPr>
        <p:spPr>
          <a:xfrm>
            <a:off x="368712"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Picture Placeholder 2"/>
          <p:cNvSpPr>
            <a:spLocks noGrp="1"/>
          </p:cNvSpPr>
          <p:nvPr>
            <p:ph type="pic" sz="quarter" idx="10"/>
          </p:nvPr>
        </p:nvSpPr>
        <p:spPr>
          <a:xfrm>
            <a:off x="4886325" y="547689"/>
            <a:ext cx="3924300" cy="2881312"/>
          </a:xfrm>
          <a:prstGeom prst="rect">
            <a:avLst/>
          </a:prstGeom>
        </p:spPr>
        <p:txBody>
          <a:bodyPr/>
          <a:lstStyle/>
          <a:p>
            <a:endParaRPr lang="en-GB" dirty="0"/>
          </a:p>
        </p:txBody>
      </p:sp>
      <p:sp>
        <p:nvSpPr>
          <p:cNvPr id="12" name="Picture Placeholder 2"/>
          <p:cNvSpPr>
            <a:spLocks noGrp="1"/>
          </p:cNvSpPr>
          <p:nvPr>
            <p:ph type="pic" sz="quarter" idx="11"/>
          </p:nvPr>
        </p:nvSpPr>
        <p:spPr>
          <a:xfrm>
            <a:off x="4886325" y="3425979"/>
            <a:ext cx="3924300" cy="2708121"/>
          </a:xfrm>
          <a:prstGeom prst="rect">
            <a:avLst/>
          </a:prstGeom>
        </p:spPr>
        <p:txBody>
          <a:bodyPr/>
          <a:lstStyle/>
          <a:p>
            <a:endParaRPr lang="en-GB"/>
          </a:p>
        </p:txBody>
      </p:sp>
    </p:spTree>
    <p:extLst>
      <p:ext uri="{BB962C8B-B14F-4D97-AF65-F5344CB8AC3E}">
        <p14:creationId xmlns:p14="http://schemas.microsoft.com/office/powerpoint/2010/main" val="31264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End slide">
    <p:spTree>
      <p:nvGrpSpPr>
        <p:cNvPr id="1" name=""/>
        <p:cNvGrpSpPr/>
        <p:nvPr/>
      </p:nvGrpSpPr>
      <p:grpSpPr>
        <a:xfrm>
          <a:off x="0" y="0"/>
          <a:ext cx="0" cy="0"/>
          <a:chOff x="0" y="0"/>
          <a:chExt cx="0" cy="0"/>
        </a:xfrm>
      </p:grpSpPr>
      <p:sp>
        <p:nvSpPr>
          <p:cNvPr id="10" name="Rechthoek 16">
            <a:extLst>
              <a:ext uri="{FF2B5EF4-FFF2-40B4-BE49-F238E27FC236}">
                <a16:creationId xmlns="" xmlns:a16="http://schemas.microsoft.com/office/drawing/2014/main" id="{BE1EC009-1AB6-46B3-89FC-A2752A5CC63B}"/>
              </a:ext>
            </a:extLst>
          </p:cNvPr>
          <p:cNvSpPr/>
          <p:nvPr userDrawn="1"/>
        </p:nvSpPr>
        <p:spPr>
          <a:xfrm>
            <a:off x="1071717" y="2841524"/>
            <a:ext cx="8072284" cy="4016478"/>
          </a:xfrm>
          <a:prstGeom prst="rect">
            <a:avLst/>
          </a:prstGeom>
          <a:solidFill>
            <a:srgbClr val="6213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11" name="Rechthoek 17">
            <a:extLst>
              <a:ext uri="{FF2B5EF4-FFF2-40B4-BE49-F238E27FC236}">
                <a16:creationId xmlns="" xmlns:a16="http://schemas.microsoft.com/office/drawing/2014/main" id="{552F9B91-4010-4562-9359-EED6891B29B8}"/>
              </a:ext>
            </a:extLst>
          </p:cNvPr>
          <p:cNvSpPr/>
          <p:nvPr userDrawn="1"/>
        </p:nvSpPr>
        <p:spPr>
          <a:xfrm>
            <a:off x="341199" y="3746090"/>
            <a:ext cx="8802801" cy="3111910"/>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Tijdelijke aanduiding voor tekst 12">
            <a:extLst>
              <a:ext uri="{FF2B5EF4-FFF2-40B4-BE49-F238E27FC236}">
                <a16:creationId xmlns="" xmlns:a16="http://schemas.microsoft.com/office/drawing/2014/main" id="{615C7DB6-2966-4805-BDB8-3CC368712F04}"/>
              </a:ext>
            </a:extLst>
          </p:cNvPr>
          <p:cNvSpPr>
            <a:spLocks noGrp="1"/>
          </p:cNvSpPr>
          <p:nvPr>
            <p:ph type="body" sz="quarter" idx="13" hasCustomPrompt="1"/>
          </p:nvPr>
        </p:nvSpPr>
        <p:spPr>
          <a:xfrm>
            <a:off x="697058" y="5486761"/>
            <a:ext cx="4189268" cy="447675"/>
          </a:xfrm>
          <a:prstGeom prst="rect">
            <a:avLst/>
          </a:prstGeom>
        </p:spPr>
        <p:txBody>
          <a:bodyPr>
            <a:noAutofit/>
          </a:bodyPr>
          <a:lstStyle>
            <a:lvl1pPr marL="0" indent="0">
              <a:lnSpc>
                <a:spcPts val="2900"/>
              </a:lnSpc>
              <a:buNone/>
              <a:defRPr sz="2400" spc="40" baseline="0">
                <a:solidFill>
                  <a:schemeClr val="bg1"/>
                </a:solidFill>
                <a:latin typeface="+mn-lt"/>
                <a:ea typeface="Aero Light" pitchFamily="50" charset="2"/>
              </a:defRPr>
            </a:lvl1pPr>
            <a:lvl2pPr marL="457200" indent="0">
              <a:buNone/>
              <a:defRPr sz="2000">
                <a:latin typeface="Aero Light" pitchFamily="50" charset="2"/>
                <a:ea typeface="Aero Light" pitchFamily="50" charset="2"/>
              </a:defRPr>
            </a:lvl2pPr>
            <a:lvl3pPr marL="914400" indent="0">
              <a:buNone/>
              <a:defRPr sz="1800">
                <a:latin typeface="Aero Light" pitchFamily="50" charset="2"/>
                <a:ea typeface="Aero Light" pitchFamily="50" charset="2"/>
              </a:defRPr>
            </a:lvl3pPr>
            <a:lvl4pPr marL="1371600" indent="0">
              <a:buNone/>
              <a:defRPr sz="1600">
                <a:latin typeface="Aero Light" pitchFamily="50" charset="2"/>
                <a:ea typeface="Aero Light" pitchFamily="50" charset="2"/>
              </a:defRPr>
            </a:lvl4pPr>
            <a:lvl5pPr marL="1828800" indent="0">
              <a:buNone/>
              <a:defRPr sz="1600">
                <a:latin typeface="Aero Light" pitchFamily="50" charset="2"/>
                <a:ea typeface="Aero Light" pitchFamily="50" charset="2"/>
              </a:defRPr>
            </a:lvl5pPr>
          </a:lstStyle>
          <a:p>
            <a:pPr lvl="0"/>
            <a:r>
              <a:rPr lang="nl-NL" dirty="0"/>
              <a:t>Click </a:t>
            </a:r>
            <a:r>
              <a:rPr lang="nl-NL" dirty="0" err="1"/>
              <a:t>to</a:t>
            </a:r>
            <a:r>
              <a:rPr lang="nl-NL" dirty="0"/>
              <a:t> </a:t>
            </a:r>
            <a:r>
              <a:rPr lang="nl-NL" dirty="0" err="1"/>
              <a:t>add</a:t>
            </a:r>
            <a:r>
              <a:rPr lang="nl-NL" dirty="0"/>
              <a:t> </a:t>
            </a:r>
            <a:r>
              <a:rPr lang="nl-NL" dirty="0" err="1"/>
              <a:t>subtitle</a:t>
            </a:r>
            <a:endParaRPr lang="en-GB" dirty="0"/>
          </a:p>
        </p:txBody>
      </p:sp>
      <p:pic>
        <p:nvPicPr>
          <p:cNvPr id="12" name="Afbeelding 11">
            <a:extLst>
              <a:ext uri="{FF2B5EF4-FFF2-40B4-BE49-F238E27FC236}">
                <a16:creationId xmlns="" xmlns:a16="http://schemas.microsoft.com/office/drawing/2014/main" id="{E5147CD9-9D85-4ED3-84D6-AA0AB22B9B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1" y="546281"/>
            <a:ext cx="4325121" cy="1539243"/>
          </a:xfrm>
          <a:prstGeom prst="rect">
            <a:avLst/>
          </a:prstGeom>
          <a:noFill/>
          <a:ln>
            <a:noFill/>
          </a:ln>
        </p:spPr>
      </p:pic>
      <p:sp>
        <p:nvSpPr>
          <p:cNvPr id="13" name="Text Placeholder 2"/>
          <p:cNvSpPr>
            <a:spLocks noGrp="1"/>
          </p:cNvSpPr>
          <p:nvPr>
            <p:ph type="body" sz="quarter" idx="10" hasCustomPrompt="1"/>
          </p:nvPr>
        </p:nvSpPr>
        <p:spPr>
          <a:xfrm>
            <a:off x="700422" y="4171745"/>
            <a:ext cx="4185903" cy="1304823"/>
          </a:xfrm>
          <a:prstGeom prst="rect">
            <a:avLst/>
          </a:prstGeom>
        </p:spPr>
        <p:txBody>
          <a:bodyPr/>
          <a:lstStyle>
            <a:lvl1pPr marL="0" indent="0">
              <a:buNone/>
              <a:defRPr lang="en-GB" sz="4400" kern="1200" spc="70" baseline="0" dirty="0">
                <a:solidFill>
                  <a:schemeClr val="bg1"/>
                </a:solidFill>
                <a:latin typeface="Calibri bold" panose="020F0702030404030204" pitchFamily="34" charset="0"/>
                <a:ea typeface="Aero Bold" panose="02000000000000000000" pitchFamily="50" charset="2"/>
                <a:cs typeface="Calibri bold" panose="020F0702030404030204" pitchFamily="34" charset="0"/>
              </a:defRPr>
            </a:lvl1pPr>
          </a:lstStyle>
          <a:p>
            <a:pPr lvl="0"/>
            <a:r>
              <a:rPr lang="en-US" dirty="0" smtClean="0"/>
              <a:t>CLICK TO ADD </a:t>
            </a:r>
            <a:br>
              <a:rPr lang="en-US" dirty="0" smtClean="0"/>
            </a:br>
            <a:r>
              <a:rPr lang="en-US" dirty="0" smtClean="0"/>
              <a:t>TITLE</a:t>
            </a:r>
            <a:endParaRPr lang="en-GB" dirty="0"/>
          </a:p>
        </p:txBody>
      </p:sp>
      <p:sp>
        <p:nvSpPr>
          <p:cNvPr id="4" name="Picture Placeholder 3"/>
          <p:cNvSpPr>
            <a:spLocks noGrp="1"/>
          </p:cNvSpPr>
          <p:nvPr>
            <p:ph type="pic" sz="quarter" idx="14"/>
          </p:nvPr>
        </p:nvSpPr>
        <p:spPr>
          <a:xfrm>
            <a:off x="4886325" y="566738"/>
            <a:ext cx="3924300" cy="5567362"/>
          </a:xfrm>
          <a:prstGeom prst="rect">
            <a:avLst/>
          </a:prstGeom>
        </p:spPr>
        <p:txBody>
          <a:bodyPr/>
          <a:lstStyle/>
          <a:p>
            <a:endParaRPr lang="en-GB"/>
          </a:p>
        </p:txBody>
      </p:sp>
    </p:spTree>
    <p:extLst>
      <p:ext uri="{BB962C8B-B14F-4D97-AF65-F5344CB8AC3E}">
        <p14:creationId xmlns:p14="http://schemas.microsoft.com/office/powerpoint/2010/main" val="8403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Title slide">
    <p:spTree>
      <p:nvGrpSpPr>
        <p:cNvPr id="1" name=""/>
        <p:cNvGrpSpPr/>
        <p:nvPr/>
      </p:nvGrpSpPr>
      <p:grpSpPr>
        <a:xfrm>
          <a:off x="0" y="0"/>
          <a:ext cx="0" cy="0"/>
          <a:chOff x="0" y="0"/>
          <a:chExt cx="0" cy="0"/>
        </a:xfrm>
      </p:grpSpPr>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4181342" cy="1167973"/>
          </a:xfrm>
          <a:prstGeom prst="rect">
            <a:avLst/>
          </a:prstGeom>
        </p:spPr>
        <p:txBody>
          <a:bodyPr anchor="t">
            <a:noAutofit/>
          </a:bodyPr>
          <a:lstStyle>
            <a:lvl1pPr algn="l">
              <a:lnSpc>
                <a:spcPts val="45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t>
            </a:r>
            <a:r>
              <a:rPr lang="nl-NL" dirty="0" smtClean="0"/>
              <a:t>EDIT TITLE</a:t>
            </a:r>
            <a:endParaRPr lang="en-GB" dirty="0"/>
          </a:p>
        </p:txBody>
      </p:sp>
      <p:sp>
        <p:nvSpPr>
          <p:cNvPr id="12"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tx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13"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4" y="5788551"/>
            <a:ext cx="4181342" cy="681075"/>
          </a:xfrm>
          <a:prstGeom prst="rect">
            <a:avLst/>
          </a:prstGeom>
        </p:spPr>
        <p:txBody>
          <a:bodyPr>
            <a:noAutofit/>
          </a:bodyPr>
          <a:lstStyle>
            <a:lvl1pPr marL="0" indent="0">
              <a:buNone/>
              <a:defRPr sz="2000" spc="50" baseline="0">
                <a:solidFill>
                  <a:schemeClr val="tx2"/>
                </a:solidFill>
                <a:latin typeface="+mj-lt"/>
                <a:ea typeface="Aero Light" pitchFamily="50" charset="2"/>
              </a:defRPr>
            </a:lvl1pPr>
          </a:lstStyle>
          <a:p>
            <a:pPr lvl="0"/>
            <a:r>
              <a:rPr lang="nl-NL" dirty="0" smtClean="0"/>
              <a:t>Click to add presenter’s name and job title</a:t>
            </a:r>
            <a:endParaRPr lang="nl-NL" dirty="0"/>
          </a:p>
        </p:txBody>
      </p:sp>
      <p:sp>
        <p:nvSpPr>
          <p:cNvPr id="3" name="Picture Placeholder 2"/>
          <p:cNvSpPr>
            <a:spLocks noGrp="1"/>
          </p:cNvSpPr>
          <p:nvPr>
            <p:ph type="pic" sz="quarter" idx="12"/>
          </p:nvPr>
        </p:nvSpPr>
        <p:spPr>
          <a:xfrm>
            <a:off x="4886325" y="546100"/>
            <a:ext cx="3924300" cy="5588000"/>
          </a:xfrm>
          <a:prstGeom prst="rect">
            <a:avLst/>
          </a:prstGeom>
        </p:spPr>
        <p:txBody>
          <a:bodyPr/>
          <a:lstStyle/>
          <a:p>
            <a:endParaRPr lang="en-GB"/>
          </a:p>
        </p:txBody>
      </p:sp>
    </p:spTree>
    <p:extLst>
      <p:ext uri="{BB962C8B-B14F-4D97-AF65-F5344CB8AC3E}">
        <p14:creationId xmlns:p14="http://schemas.microsoft.com/office/powerpoint/2010/main" val="229746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Title slide">
    <p:spTree>
      <p:nvGrpSpPr>
        <p:cNvPr id="1" name=""/>
        <p:cNvGrpSpPr/>
        <p:nvPr/>
      </p:nvGrpSpPr>
      <p:grpSpPr>
        <a:xfrm>
          <a:off x="0" y="0"/>
          <a:ext cx="0" cy="0"/>
          <a:chOff x="0" y="0"/>
          <a:chExt cx="0" cy="0"/>
        </a:xfrm>
      </p:grpSpPr>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4181342" cy="1167973"/>
          </a:xfrm>
          <a:prstGeom prst="rect">
            <a:avLst/>
          </a:prstGeom>
        </p:spPr>
        <p:txBody>
          <a:bodyPr anchor="t">
            <a:noAutofit/>
          </a:bodyPr>
          <a:lstStyle>
            <a:lvl1pPr algn="l">
              <a:lnSpc>
                <a:spcPts val="45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t>
            </a:r>
            <a:r>
              <a:rPr lang="nl-NL" dirty="0" smtClean="0"/>
              <a:t>EDIT TITLE</a:t>
            </a:r>
            <a:endParaRPr lang="en-GB" dirty="0"/>
          </a:p>
        </p:txBody>
      </p:sp>
      <p:sp>
        <p:nvSpPr>
          <p:cNvPr id="12"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tx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13"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4" y="5788551"/>
            <a:ext cx="4181342" cy="681075"/>
          </a:xfrm>
          <a:prstGeom prst="rect">
            <a:avLst/>
          </a:prstGeom>
        </p:spPr>
        <p:txBody>
          <a:bodyPr>
            <a:noAutofit/>
          </a:bodyPr>
          <a:lstStyle>
            <a:lvl1pPr marL="0" indent="0">
              <a:buNone/>
              <a:defRPr sz="2000" spc="50" baseline="0">
                <a:solidFill>
                  <a:schemeClr val="tx2"/>
                </a:solidFill>
                <a:latin typeface="+mj-lt"/>
                <a:ea typeface="Aero Light" pitchFamily="50" charset="2"/>
              </a:defRPr>
            </a:lvl1pPr>
          </a:lstStyle>
          <a:p>
            <a:pPr lvl="0"/>
            <a:r>
              <a:rPr lang="nl-NL" dirty="0" smtClean="0"/>
              <a:t>Click to add presenter’s name </a:t>
            </a:r>
            <a:br>
              <a:rPr lang="nl-NL" dirty="0" smtClean="0"/>
            </a:br>
            <a:r>
              <a:rPr lang="nl-NL" dirty="0" smtClean="0"/>
              <a:t>Job title</a:t>
            </a:r>
            <a:endParaRPr lang="nl-NL" dirty="0"/>
          </a:p>
        </p:txBody>
      </p:sp>
      <p:sp>
        <p:nvSpPr>
          <p:cNvPr id="3" name="Picture Placeholder 2"/>
          <p:cNvSpPr>
            <a:spLocks noGrp="1"/>
          </p:cNvSpPr>
          <p:nvPr>
            <p:ph type="pic" sz="quarter" idx="12"/>
          </p:nvPr>
        </p:nvSpPr>
        <p:spPr>
          <a:xfrm>
            <a:off x="4886325" y="566738"/>
            <a:ext cx="3924300" cy="2862262"/>
          </a:xfrm>
          <a:prstGeom prst="rect">
            <a:avLst/>
          </a:prstGeom>
        </p:spPr>
        <p:txBody>
          <a:bodyPr/>
          <a:lstStyle/>
          <a:p>
            <a:endParaRPr lang="en-GB"/>
          </a:p>
        </p:txBody>
      </p:sp>
      <p:sp>
        <p:nvSpPr>
          <p:cNvPr id="5" name="Picture Placeholder 4"/>
          <p:cNvSpPr>
            <a:spLocks noGrp="1"/>
          </p:cNvSpPr>
          <p:nvPr>
            <p:ph type="pic" sz="quarter" idx="13"/>
          </p:nvPr>
        </p:nvSpPr>
        <p:spPr>
          <a:xfrm>
            <a:off x="4886325" y="3429000"/>
            <a:ext cx="3924300" cy="2705100"/>
          </a:xfrm>
          <a:prstGeom prst="rect">
            <a:avLst/>
          </a:prstGeom>
        </p:spPr>
        <p:txBody>
          <a:bodyPr/>
          <a:lstStyle/>
          <a:p>
            <a:endParaRPr lang="en-GB"/>
          </a:p>
        </p:txBody>
      </p:sp>
    </p:spTree>
    <p:extLst>
      <p:ext uri="{BB962C8B-B14F-4D97-AF65-F5344CB8AC3E}">
        <p14:creationId xmlns:p14="http://schemas.microsoft.com/office/powerpoint/2010/main" val="155597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a_Title slide">
    <p:spTree>
      <p:nvGrpSpPr>
        <p:cNvPr id="1" name=""/>
        <p:cNvGrpSpPr/>
        <p:nvPr/>
      </p:nvGrpSpPr>
      <p:grpSpPr>
        <a:xfrm>
          <a:off x="0" y="0"/>
          <a:ext cx="0" cy="0"/>
          <a:chOff x="0" y="0"/>
          <a:chExt cx="0" cy="0"/>
        </a:xfrm>
      </p:grpSpPr>
      <p:sp>
        <p:nvSpPr>
          <p:cNvPr id="17" name="Rechthoek 16">
            <a:extLst>
              <a:ext uri="{FF2B5EF4-FFF2-40B4-BE49-F238E27FC236}">
                <a16:creationId xmlns="" xmlns:a16="http://schemas.microsoft.com/office/drawing/2014/main" id="{BE1EC009-1AB6-46B3-89FC-A2752A5CC63B}"/>
              </a:ext>
            </a:extLst>
          </p:cNvPr>
          <p:cNvSpPr/>
          <p:nvPr userDrawn="1"/>
        </p:nvSpPr>
        <p:spPr>
          <a:xfrm>
            <a:off x="3243741" y="2741424"/>
            <a:ext cx="5896843" cy="4116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hthoek 17">
            <a:extLst>
              <a:ext uri="{FF2B5EF4-FFF2-40B4-BE49-F238E27FC236}">
                <a16:creationId xmlns="" xmlns:a16="http://schemas.microsoft.com/office/drawing/2014/main" id="{552F9B91-4010-4562-9359-EED6891B29B8}"/>
              </a:ext>
            </a:extLst>
          </p:cNvPr>
          <p:cNvSpPr/>
          <p:nvPr userDrawn="1"/>
        </p:nvSpPr>
        <p:spPr>
          <a:xfrm>
            <a:off x="363785" y="3415144"/>
            <a:ext cx="8432223" cy="34428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7632772" cy="1167973"/>
          </a:xfrm>
          <a:prstGeom prst="rect">
            <a:avLst/>
          </a:prstGeom>
        </p:spPr>
        <p:txBody>
          <a:bodyPr anchor="t">
            <a:noAutofit/>
          </a:bodyPr>
          <a:lstStyle>
            <a:lvl1pPr algn="l">
              <a:lnSpc>
                <a:spcPts val="4500"/>
              </a:lnSpc>
              <a:defRPr sz="4400" spc="70" baseline="0">
                <a:solidFill>
                  <a:schemeClr val="bg2"/>
                </a:solidFill>
                <a:latin typeface="Calibri bold" panose="020F0702030404030204" pitchFamily="34" charset="0"/>
                <a:cs typeface="Calibri bold" panose="020F0702030404030204" pitchFamily="34" charset="0"/>
              </a:defRPr>
            </a:lvl1pPr>
          </a:lstStyle>
          <a:p>
            <a:r>
              <a:rPr lang="nl-NL" dirty="0"/>
              <a:t>CLICK TO </a:t>
            </a:r>
            <a:r>
              <a:rPr lang="nl-NL" dirty="0" smtClean="0"/>
              <a:t>EDIT TITLE</a:t>
            </a:r>
            <a:endParaRPr lang="en-GB" dirty="0"/>
          </a:p>
        </p:txBody>
      </p:sp>
      <p:sp>
        <p:nvSpPr>
          <p:cNvPr id="20"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bg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21"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3" y="5788551"/>
            <a:ext cx="5823635" cy="681075"/>
          </a:xfrm>
          <a:prstGeom prst="rect">
            <a:avLst/>
          </a:prstGeom>
        </p:spPr>
        <p:txBody>
          <a:bodyPr>
            <a:noAutofit/>
          </a:bodyPr>
          <a:lstStyle>
            <a:lvl1pPr marL="0" indent="0">
              <a:buNone/>
              <a:defRPr sz="2000" spc="50" baseline="0">
                <a:solidFill>
                  <a:schemeClr val="bg2"/>
                </a:solidFill>
                <a:latin typeface="+mj-lt"/>
                <a:ea typeface="Aero Light" pitchFamily="50" charset="2"/>
              </a:defRPr>
            </a:lvl1pPr>
          </a:lstStyle>
          <a:p>
            <a:pPr lvl="0"/>
            <a:r>
              <a:rPr lang="nl-NL" dirty="0" smtClean="0"/>
              <a:t>Click to add presenter’s name and job title</a:t>
            </a:r>
            <a:endParaRPr lang="nl-NL" dirty="0"/>
          </a:p>
        </p:txBody>
      </p:sp>
      <p:pic>
        <p:nvPicPr>
          <p:cNvPr id="23"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3" name="Picture Placeholder 2"/>
          <p:cNvSpPr>
            <a:spLocks noGrp="1"/>
          </p:cNvSpPr>
          <p:nvPr>
            <p:ph type="pic" sz="quarter" idx="12"/>
          </p:nvPr>
        </p:nvSpPr>
        <p:spPr>
          <a:xfrm>
            <a:off x="4886325" y="546100"/>
            <a:ext cx="3924300" cy="2868613"/>
          </a:xfrm>
          <a:prstGeom prst="rect">
            <a:avLst/>
          </a:prstGeom>
        </p:spPr>
        <p:txBody>
          <a:bodyPr/>
          <a:lstStyle/>
          <a:p>
            <a:endParaRPr lang="en-GB"/>
          </a:p>
        </p:txBody>
      </p:sp>
    </p:spTree>
    <p:extLst>
      <p:ext uri="{BB962C8B-B14F-4D97-AF65-F5344CB8AC3E}">
        <p14:creationId xmlns:p14="http://schemas.microsoft.com/office/powerpoint/2010/main" val="385678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b_Title slide">
    <p:spTree>
      <p:nvGrpSpPr>
        <p:cNvPr id="1" name=""/>
        <p:cNvGrpSpPr/>
        <p:nvPr/>
      </p:nvGrpSpPr>
      <p:grpSpPr>
        <a:xfrm>
          <a:off x="0" y="0"/>
          <a:ext cx="0" cy="0"/>
          <a:chOff x="0" y="0"/>
          <a:chExt cx="0" cy="0"/>
        </a:xfrm>
      </p:grpSpPr>
      <p:sp>
        <p:nvSpPr>
          <p:cNvPr id="17" name="Rechthoek 16">
            <a:extLst>
              <a:ext uri="{FF2B5EF4-FFF2-40B4-BE49-F238E27FC236}">
                <a16:creationId xmlns="" xmlns:a16="http://schemas.microsoft.com/office/drawing/2014/main" id="{BE1EC009-1AB6-46B3-89FC-A2752A5CC63B}"/>
              </a:ext>
            </a:extLst>
          </p:cNvPr>
          <p:cNvSpPr/>
          <p:nvPr userDrawn="1"/>
        </p:nvSpPr>
        <p:spPr>
          <a:xfrm>
            <a:off x="3243741" y="2741424"/>
            <a:ext cx="5896843" cy="4116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hthoek 17">
            <a:extLst>
              <a:ext uri="{FF2B5EF4-FFF2-40B4-BE49-F238E27FC236}">
                <a16:creationId xmlns="" xmlns:a16="http://schemas.microsoft.com/office/drawing/2014/main" id="{552F9B91-4010-4562-9359-EED6891B29B8}"/>
              </a:ext>
            </a:extLst>
          </p:cNvPr>
          <p:cNvSpPr/>
          <p:nvPr userDrawn="1"/>
        </p:nvSpPr>
        <p:spPr>
          <a:xfrm>
            <a:off x="363785" y="3415144"/>
            <a:ext cx="8432223" cy="34428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4181342" cy="1167973"/>
          </a:xfrm>
          <a:prstGeom prst="rect">
            <a:avLst/>
          </a:prstGeom>
        </p:spPr>
        <p:txBody>
          <a:bodyPr anchor="t">
            <a:noAutofit/>
          </a:bodyPr>
          <a:lstStyle>
            <a:lvl1pPr algn="l">
              <a:lnSpc>
                <a:spcPts val="4500"/>
              </a:lnSpc>
              <a:defRPr sz="4400" spc="70" baseline="0">
                <a:solidFill>
                  <a:schemeClr val="bg2"/>
                </a:solidFill>
                <a:latin typeface="Calibri bold" panose="020F0702030404030204" pitchFamily="34" charset="0"/>
                <a:cs typeface="Calibri bold" panose="020F0702030404030204" pitchFamily="34" charset="0"/>
              </a:defRPr>
            </a:lvl1pPr>
          </a:lstStyle>
          <a:p>
            <a:r>
              <a:rPr lang="nl-NL" dirty="0"/>
              <a:t>CLICK TO EDIT</a:t>
            </a:r>
            <a:br>
              <a:rPr lang="nl-NL" dirty="0"/>
            </a:br>
            <a:r>
              <a:rPr lang="nl-NL" dirty="0" smtClean="0"/>
              <a:t>TITLE</a:t>
            </a:r>
            <a:endParaRPr lang="en-GB" dirty="0"/>
          </a:p>
        </p:txBody>
      </p:sp>
      <p:sp>
        <p:nvSpPr>
          <p:cNvPr id="20"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bg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21"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4" y="5788551"/>
            <a:ext cx="4181342" cy="602417"/>
          </a:xfrm>
          <a:prstGeom prst="rect">
            <a:avLst/>
          </a:prstGeom>
        </p:spPr>
        <p:txBody>
          <a:bodyPr>
            <a:noAutofit/>
          </a:bodyPr>
          <a:lstStyle>
            <a:lvl1pPr marL="0" indent="0">
              <a:buNone/>
              <a:defRPr sz="2000" spc="50" baseline="0">
                <a:solidFill>
                  <a:schemeClr val="bg2"/>
                </a:solidFill>
                <a:latin typeface="+mj-lt"/>
                <a:ea typeface="Aero Light" pitchFamily="50" charset="2"/>
              </a:defRPr>
            </a:lvl1pPr>
          </a:lstStyle>
          <a:p>
            <a:pPr lvl="0"/>
            <a:r>
              <a:rPr lang="nl-NL" dirty="0" smtClean="0"/>
              <a:t>Click to add presenter’s name and </a:t>
            </a:r>
            <a:br>
              <a:rPr lang="nl-NL" dirty="0" smtClean="0"/>
            </a:br>
            <a:r>
              <a:rPr lang="nl-NL" dirty="0" smtClean="0"/>
              <a:t>job title</a:t>
            </a:r>
            <a:endParaRPr lang="nl-NL" dirty="0"/>
          </a:p>
        </p:txBody>
      </p:sp>
      <p:pic>
        <p:nvPicPr>
          <p:cNvPr id="23"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3" name="Picture Placeholder 2"/>
          <p:cNvSpPr>
            <a:spLocks noGrp="1"/>
          </p:cNvSpPr>
          <p:nvPr>
            <p:ph type="pic" sz="quarter" idx="12"/>
          </p:nvPr>
        </p:nvSpPr>
        <p:spPr>
          <a:xfrm>
            <a:off x="4886325" y="566738"/>
            <a:ext cx="3924300" cy="5567362"/>
          </a:xfrm>
          <a:prstGeom prst="rect">
            <a:avLst/>
          </a:prstGeom>
        </p:spPr>
        <p:txBody>
          <a:bodyPr/>
          <a:lstStyle/>
          <a:p>
            <a:endParaRPr lang="en-GB"/>
          </a:p>
        </p:txBody>
      </p:sp>
    </p:spTree>
    <p:extLst>
      <p:ext uri="{BB962C8B-B14F-4D97-AF65-F5344CB8AC3E}">
        <p14:creationId xmlns:p14="http://schemas.microsoft.com/office/powerpoint/2010/main" val="140133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_Title slide">
    <p:spTree>
      <p:nvGrpSpPr>
        <p:cNvPr id="1" name=""/>
        <p:cNvGrpSpPr/>
        <p:nvPr/>
      </p:nvGrpSpPr>
      <p:grpSpPr>
        <a:xfrm>
          <a:off x="0" y="0"/>
          <a:ext cx="0" cy="0"/>
          <a:chOff x="0" y="0"/>
          <a:chExt cx="0" cy="0"/>
        </a:xfrm>
      </p:grpSpPr>
      <p:sp>
        <p:nvSpPr>
          <p:cNvPr id="17" name="Rechthoek 16">
            <a:extLst>
              <a:ext uri="{FF2B5EF4-FFF2-40B4-BE49-F238E27FC236}">
                <a16:creationId xmlns="" xmlns:a16="http://schemas.microsoft.com/office/drawing/2014/main" id="{BE1EC009-1AB6-46B3-89FC-A2752A5CC63B}"/>
              </a:ext>
            </a:extLst>
          </p:cNvPr>
          <p:cNvSpPr/>
          <p:nvPr userDrawn="1"/>
        </p:nvSpPr>
        <p:spPr>
          <a:xfrm>
            <a:off x="3243741" y="2741424"/>
            <a:ext cx="5896843" cy="41165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hthoek 17">
            <a:extLst>
              <a:ext uri="{FF2B5EF4-FFF2-40B4-BE49-F238E27FC236}">
                <a16:creationId xmlns="" xmlns:a16="http://schemas.microsoft.com/office/drawing/2014/main" id="{552F9B91-4010-4562-9359-EED6891B29B8}"/>
              </a:ext>
            </a:extLst>
          </p:cNvPr>
          <p:cNvSpPr/>
          <p:nvPr userDrawn="1"/>
        </p:nvSpPr>
        <p:spPr>
          <a:xfrm>
            <a:off x="378402" y="3415144"/>
            <a:ext cx="8432223" cy="34428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el 1">
            <a:extLst>
              <a:ext uri="{FF2B5EF4-FFF2-40B4-BE49-F238E27FC236}">
                <a16:creationId xmlns="" xmlns:a16="http://schemas.microsoft.com/office/drawing/2014/main" id="{A199696C-1A0F-4C0D-85B6-89CC710B7380}"/>
              </a:ext>
            </a:extLst>
          </p:cNvPr>
          <p:cNvSpPr>
            <a:spLocks noGrp="1"/>
          </p:cNvSpPr>
          <p:nvPr>
            <p:ph type="ctrTitle" hasCustomPrompt="1"/>
          </p:nvPr>
        </p:nvSpPr>
        <p:spPr>
          <a:xfrm>
            <a:off x="704983" y="3991479"/>
            <a:ext cx="4181342" cy="1167973"/>
          </a:xfrm>
          <a:prstGeom prst="rect">
            <a:avLst/>
          </a:prstGeom>
        </p:spPr>
        <p:txBody>
          <a:bodyPr anchor="t">
            <a:noAutofit/>
          </a:bodyPr>
          <a:lstStyle>
            <a:lvl1pPr algn="l">
              <a:lnSpc>
                <a:spcPts val="4500"/>
              </a:lnSpc>
              <a:defRPr sz="4400" spc="70" baseline="0">
                <a:solidFill>
                  <a:schemeClr val="bg2"/>
                </a:solidFill>
                <a:latin typeface="Calibri bold" panose="020F0702030404030204" pitchFamily="34" charset="0"/>
                <a:cs typeface="Calibri bold" panose="020F0702030404030204" pitchFamily="34" charset="0"/>
              </a:defRPr>
            </a:lvl1pPr>
          </a:lstStyle>
          <a:p>
            <a:r>
              <a:rPr lang="nl-NL" dirty="0"/>
              <a:t>CLICK TO </a:t>
            </a:r>
            <a:r>
              <a:rPr lang="nl-NL" dirty="0" smtClean="0"/>
              <a:t>EDIT TITLE</a:t>
            </a:r>
            <a:endParaRPr lang="en-GB" dirty="0"/>
          </a:p>
        </p:txBody>
      </p:sp>
      <p:sp>
        <p:nvSpPr>
          <p:cNvPr id="20" name="Ondertitel 2">
            <a:extLst>
              <a:ext uri="{FF2B5EF4-FFF2-40B4-BE49-F238E27FC236}">
                <a16:creationId xmlns="" xmlns:a16="http://schemas.microsoft.com/office/drawing/2014/main" id="{7D927364-844D-4A85-B6EB-FBFEED2E4891}"/>
              </a:ext>
            </a:extLst>
          </p:cNvPr>
          <p:cNvSpPr>
            <a:spLocks noGrp="1"/>
          </p:cNvSpPr>
          <p:nvPr>
            <p:ph type="subTitle" idx="1" hasCustomPrompt="1"/>
          </p:nvPr>
        </p:nvSpPr>
        <p:spPr>
          <a:xfrm>
            <a:off x="713346" y="5228105"/>
            <a:ext cx="4172979" cy="351565"/>
          </a:xfrm>
          <a:prstGeom prst="rect">
            <a:avLst/>
          </a:prstGeom>
        </p:spPr>
        <p:txBody>
          <a:bodyPr>
            <a:noAutofit/>
          </a:bodyPr>
          <a:lstStyle>
            <a:lvl1pPr marL="0" indent="0" algn="l">
              <a:buNone/>
              <a:defRPr sz="2000" spc="50" baseline="0">
                <a:solidFill>
                  <a:schemeClr val="bg2"/>
                </a:solidFill>
                <a:latin typeface="+mn-lt"/>
                <a:ea typeface="Aero Light" pitchFamily="50" charset="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Click to edit </a:t>
            </a:r>
            <a:r>
              <a:rPr lang="nl-NL" dirty="0" smtClean="0"/>
              <a:t>subtitle </a:t>
            </a:r>
            <a:endParaRPr lang="en-GB" dirty="0"/>
          </a:p>
        </p:txBody>
      </p:sp>
      <p:sp>
        <p:nvSpPr>
          <p:cNvPr id="21" name="Tijdelijke aanduiding voor tekst 9">
            <a:extLst>
              <a:ext uri="{FF2B5EF4-FFF2-40B4-BE49-F238E27FC236}">
                <a16:creationId xmlns="" xmlns:a16="http://schemas.microsoft.com/office/drawing/2014/main" id="{BFA6C715-12C9-4F92-B6DE-60323A6EC88F}"/>
              </a:ext>
            </a:extLst>
          </p:cNvPr>
          <p:cNvSpPr>
            <a:spLocks noGrp="1"/>
          </p:cNvSpPr>
          <p:nvPr>
            <p:ph type="body" sz="quarter" idx="11" hasCustomPrompt="1"/>
          </p:nvPr>
        </p:nvSpPr>
        <p:spPr>
          <a:xfrm>
            <a:off x="704984" y="5788551"/>
            <a:ext cx="4181342" cy="681075"/>
          </a:xfrm>
          <a:prstGeom prst="rect">
            <a:avLst/>
          </a:prstGeom>
        </p:spPr>
        <p:txBody>
          <a:bodyPr>
            <a:noAutofit/>
          </a:bodyPr>
          <a:lstStyle>
            <a:lvl1pPr marL="0" indent="0">
              <a:buNone/>
              <a:defRPr sz="2000" spc="50" baseline="0">
                <a:solidFill>
                  <a:schemeClr val="bg2"/>
                </a:solidFill>
                <a:latin typeface="+mj-lt"/>
                <a:ea typeface="Aero Light" pitchFamily="50" charset="2"/>
              </a:defRPr>
            </a:lvl1pPr>
          </a:lstStyle>
          <a:p>
            <a:pPr lvl="0"/>
            <a:r>
              <a:rPr lang="nl-NL" dirty="0" smtClean="0"/>
              <a:t>Click to add presenter’s name and job title</a:t>
            </a:r>
            <a:endParaRPr lang="nl-NL" dirty="0"/>
          </a:p>
        </p:txBody>
      </p:sp>
      <p:pic>
        <p:nvPicPr>
          <p:cNvPr id="23" name="Afbeelding 22">
            <a:extLst>
              <a:ext uri="{FF2B5EF4-FFF2-40B4-BE49-F238E27FC236}">
                <a16:creationId xmlns="" xmlns:a16="http://schemas.microsoft.com/office/drawing/2014/main" id="{E63E3581-10E1-4073-944D-F8E146E171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330" y="546281"/>
            <a:ext cx="3919535" cy="1394901"/>
          </a:xfrm>
          <a:prstGeom prst="rect">
            <a:avLst/>
          </a:prstGeom>
          <a:noFill/>
          <a:ln>
            <a:noFill/>
          </a:ln>
        </p:spPr>
      </p:pic>
      <p:sp>
        <p:nvSpPr>
          <p:cNvPr id="14" name="Tijdelijke aanduiding voor afbeelding 4">
            <a:extLst>
              <a:ext uri="{FF2B5EF4-FFF2-40B4-BE49-F238E27FC236}">
                <a16:creationId xmlns="" xmlns:a16="http://schemas.microsoft.com/office/drawing/2014/main" id="{CF0C1C67-8795-4378-A1C9-7F9D220294C8}"/>
              </a:ext>
            </a:extLst>
          </p:cNvPr>
          <p:cNvSpPr>
            <a:spLocks noGrp="1"/>
          </p:cNvSpPr>
          <p:nvPr>
            <p:ph type="pic" sz="quarter" idx="16" hasCustomPrompt="1"/>
          </p:nvPr>
        </p:nvSpPr>
        <p:spPr>
          <a:xfrm>
            <a:off x="4886326" y="546281"/>
            <a:ext cx="3909682" cy="2868863"/>
          </a:xfrm>
          <a:prstGeom prst="rect">
            <a:avLst/>
          </a:prstGeom>
          <a:solidFill>
            <a:schemeClr val="bg1"/>
          </a:solidFill>
          <a:ln>
            <a:solidFill>
              <a:schemeClr val="tx1">
                <a:lumMod val="95000"/>
                <a:lumOff val="5000"/>
              </a:schemeClr>
            </a:solidFill>
            <a:prstDash val="sysDot"/>
          </a:ln>
        </p:spPr>
        <p:txBody>
          <a:bodyPr anchor="t" anchorCtr="0">
            <a:normAutofit/>
          </a:bodyPr>
          <a:lstStyle>
            <a:lvl1pPr marL="0" indent="0" algn="l">
              <a:buNone/>
              <a:defRPr sz="1200">
                <a:solidFill>
                  <a:schemeClr val="tx1"/>
                </a:solidFill>
                <a:latin typeface="+mj-lt"/>
                <a:ea typeface="Aero Light" pitchFamily="50" charset="2"/>
              </a:defRPr>
            </a:lvl1pPr>
          </a:lstStyle>
          <a:p>
            <a:r>
              <a:rPr lang="en-GB" dirty="0" smtClean="0"/>
              <a:t>PICTURE</a:t>
            </a:r>
            <a:endParaRPr lang="en-GB" dirty="0"/>
          </a:p>
        </p:txBody>
      </p:sp>
      <p:sp>
        <p:nvSpPr>
          <p:cNvPr id="9" name="Tijdelijke aanduiding voor afbeelding 4">
            <a:extLst>
              <a:ext uri="{FF2B5EF4-FFF2-40B4-BE49-F238E27FC236}">
                <a16:creationId xmlns="" xmlns:a16="http://schemas.microsoft.com/office/drawing/2014/main" id="{CF0C1C67-8795-4378-A1C9-7F9D220294C8}"/>
              </a:ext>
            </a:extLst>
          </p:cNvPr>
          <p:cNvSpPr>
            <a:spLocks noGrp="1"/>
          </p:cNvSpPr>
          <p:nvPr>
            <p:ph type="pic" sz="quarter" idx="17" hasCustomPrompt="1"/>
          </p:nvPr>
        </p:nvSpPr>
        <p:spPr>
          <a:xfrm>
            <a:off x="4891111" y="3424976"/>
            <a:ext cx="3909682" cy="2868863"/>
          </a:xfrm>
          <a:prstGeom prst="rect">
            <a:avLst/>
          </a:prstGeom>
          <a:solidFill>
            <a:schemeClr val="bg1"/>
          </a:solidFill>
          <a:ln>
            <a:solidFill>
              <a:schemeClr val="tx1">
                <a:lumMod val="95000"/>
                <a:lumOff val="5000"/>
              </a:schemeClr>
            </a:solidFill>
            <a:prstDash val="sysDot"/>
          </a:ln>
        </p:spPr>
        <p:txBody>
          <a:bodyPr anchor="t" anchorCtr="0">
            <a:normAutofit/>
          </a:bodyPr>
          <a:lstStyle>
            <a:lvl1pPr marL="0" indent="0" algn="l">
              <a:buNone/>
              <a:defRPr sz="1200">
                <a:solidFill>
                  <a:schemeClr val="tx1"/>
                </a:solidFill>
                <a:latin typeface="+mj-lt"/>
                <a:ea typeface="Aero Light" pitchFamily="50" charset="2"/>
              </a:defRPr>
            </a:lvl1pPr>
          </a:lstStyle>
          <a:p>
            <a:r>
              <a:rPr lang="en-GB" dirty="0" smtClean="0"/>
              <a:t>PICTURE</a:t>
            </a:r>
            <a:endParaRPr lang="en-GB" dirty="0"/>
          </a:p>
        </p:txBody>
      </p:sp>
    </p:spTree>
    <p:extLst>
      <p:ext uri="{BB962C8B-B14F-4D97-AF65-F5344CB8AC3E}">
        <p14:creationId xmlns:p14="http://schemas.microsoft.com/office/powerpoint/2010/main" val="143831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slide_ Facts">
    <p:spTree>
      <p:nvGrpSpPr>
        <p:cNvPr id="1" name=""/>
        <p:cNvGrpSpPr/>
        <p:nvPr/>
      </p:nvGrpSpPr>
      <p:grpSpPr>
        <a:xfrm>
          <a:off x="0" y="0"/>
          <a:ext cx="0" cy="0"/>
          <a:chOff x="0" y="0"/>
          <a:chExt cx="0" cy="0"/>
        </a:xfrm>
      </p:grpSpPr>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4454013" y="3415144"/>
            <a:ext cx="4689987"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6145162" y="0"/>
            <a:ext cx="3002342"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jdelijke aanduiding voor tekst 3">
            <a:extLst>
              <a:ext uri="{FF2B5EF4-FFF2-40B4-BE49-F238E27FC236}">
                <a16:creationId xmlns="" xmlns:a16="http://schemas.microsoft.com/office/drawing/2014/main" id="{87A365B2-30D8-46C0-9FAA-25F176FE6749}"/>
              </a:ext>
            </a:extLst>
          </p:cNvPr>
          <p:cNvSpPr txBox="1">
            <a:spLocks/>
          </p:cNvSpPr>
          <p:nvPr userDrawn="1"/>
        </p:nvSpPr>
        <p:spPr>
          <a:xfrm>
            <a:off x="346075" y="4184651"/>
            <a:ext cx="4530013" cy="1949450"/>
          </a:xfrm>
          <a:prstGeom prst="rect">
            <a:avLst/>
          </a:prstGeom>
          <a:solidFill>
            <a:schemeClr val="tx2"/>
          </a:solidFill>
        </p:spPr>
        <p:txBody>
          <a:bodyPr lIns="252000" tIns="25200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Aero Light" pitchFamily="50" charset="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endParaRPr lang="en-GB" sz="2200" dirty="0"/>
          </a:p>
        </p:txBody>
      </p:sp>
      <p:pic>
        <p:nvPicPr>
          <p:cNvPr id="1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102" y="3247779"/>
            <a:ext cx="2537455" cy="582209"/>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9333" b="11158"/>
          <a:stretch/>
        </p:blipFill>
        <p:spPr bwMode="auto">
          <a:xfrm>
            <a:off x="1199898" y="1696762"/>
            <a:ext cx="957263" cy="387495"/>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TextBox 14"/>
          <p:cNvSpPr txBox="1"/>
          <p:nvPr userDrawn="1"/>
        </p:nvSpPr>
        <p:spPr>
          <a:xfrm>
            <a:off x="2677440" y="4949770"/>
            <a:ext cx="2191666" cy="950189"/>
          </a:xfrm>
          <a:prstGeom prst="rect">
            <a:avLst/>
          </a:prstGeom>
        </p:spPr>
        <p:txBody>
          <a:bodyPr vert="horz" wrap="square" lIns="91440" tIns="45720" rIns="91440" bIns="45720" rtlCol="0" anchor="b">
            <a:noAutofit/>
          </a:bodyPr>
          <a:lstStyle/>
          <a:p>
            <a:pPr algn="ctr"/>
            <a:r>
              <a:rPr lang="en-GB" sz="1600" dirty="0" smtClean="0">
                <a:solidFill>
                  <a:schemeClr val="bg1"/>
                </a:solidFill>
                <a:latin typeface="+mj-lt"/>
              </a:rPr>
              <a:t>UK </a:t>
            </a:r>
            <a:r>
              <a:rPr lang="en-GB" sz="1600" dirty="0">
                <a:solidFill>
                  <a:schemeClr val="bg1"/>
                </a:solidFill>
                <a:latin typeface="+mj-lt"/>
              </a:rPr>
              <a:t>city for students</a:t>
            </a:r>
          </a:p>
          <a:p>
            <a:pPr algn="ctr"/>
            <a:r>
              <a:rPr lang="en-GB" sz="1600" dirty="0" err="1">
                <a:solidFill>
                  <a:schemeClr val="bg1"/>
                </a:solidFill>
                <a:latin typeface="+mj-lt"/>
              </a:rPr>
              <a:t>Natwest</a:t>
            </a:r>
            <a:r>
              <a:rPr lang="en-GB" sz="1600" dirty="0">
                <a:solidFill>
                  <a:schemeClr val="bg1"/>
                </a:solidFill>
                <a:latin typeface="+mj-lt"/>
              </a:rPr>
              <a:t> student living index 2016</a:t>
            </a:r>
          </a:p>
        </p:txBody>
      </p:sp>
      <p:sp>
        <p:nvSpPr>
          <p:cNvPr id="16" name="TextBox 15"/>
          <p:cNvSpPr txBox="1"/>
          <p:nvPr userDrawn="1"/>
        </p:nvSpPr>
        <p:spPr>
          <a:xfrm>
            <a:off x="6057035" y="5385545"/>
            <a:ext cx="2929007" cy="842243"/>
          </a:xfrm>
          <a:prstGeom prst="rect">
            <a:avLst/>
          </a:prstGeom>
        </p:spPr>
        <p:txBody>
          <a:bodyPr vert="horz" wrap="square" lIns="91440" tIns="45720" rIns="91440" bIns="45720" rtlCol="0" anchor="b">
            <a:noAutofit/>
          </a:bodyPr>
          <a:lstStyle/>
          <a:p>
            <a:pPr algn="ctr"/>
            <a:r>
              <a:rPr lang="en-GB" sz="1600" dirty="0" smtClean="0">
                <a:solidFill>
                  <a:schemeClr val="bg1"/>
                </a:solidFill>
                <a:latin typeface="+mj-lt"/>
              </a:rPr>
              <a:t>University </a:t>
            </a:r>
            <a:r>
              <a:rPr lang="en-GB" sz="1600" dirty="0">
                <a:solidFill>
                  <a:schemeClr val="bg1"/>
                </a:solidFill>
                <a:latin typeface="+mj-lt"/>
              </a:rPr>
              <a:t>of Portsmouth in </a:t>
            </a:r>
            <a:r>
              <a:rPr lang="en-GB" sz="1600" dirty="0" smtClean="0">
                <a:solidFill>
                  <a:schemeClr val="bg1"/>
                </a:solidFill>
                <a:latin typeface="+mj-lt"/>
              </a:rPr>
              <a:t>top 15% </a:t>
            </a:r>
            <a:r>
              <a:rPr lang="en-GB" sz="1600" dirty="0">
                <a:solidFill>
                  <a:schemeClr val="bg1"/>
                </a:solidFill>
                <a:latin typeface="+mj-lt"/>
              </a:rPr>
              <a:t>for student satisfaction</a:t>
            </a:r>
          </a:p>
          <a:p>
            <a:pPr algn="ctr"/>
            <a:r>
              <a:rPr lang="en-GB" sz="1600" dirty="0" smtClean="0">
                <a:solidFill>
                  <a:schemeClr val="bg1"/>
                </a:solidFill>
                <a:latin typeface="+mj-lt"/>
              </a:rPr>
              <a:t>(National </a:t>
            </a:r>
            <a:r>
              <a:rPr lang="en-GB" sz="1600" dirty="0">
                <a:solidFill>
                  <a:schemeClr val="bg1"/>
                </a:solidFill>
                <a:latin typeface="+mj-lt"/>
              </a:rPr>
              <a:t>Student Survey </a:t>
            </a:r>
            <a:r>
              <a:rPr lang="en-GB" sz="1600" dirty="0" smtClean="0">
                <a:solidFill>
                  <a:schemeClr val="bg1"/>
                </a:solidFill>
                <a:latin typeface="+mj-lt"/>
              </a:rPr>
              <a:t>2017)</a:t>
            </a:r>
            <a:endParaRPr lang="en-GB" sz="1600" dirty="0">
              <a:solidFill>
                <a:schemeClr val="bg1"/>
              </a:solidFill>
              <a:latin typeface="+mj-lt"/>
            </a:endParaRPr>
          </a:p>
        </p:txBody>
      </p:sp>
      <p:sp>
        <p:nvSpPr>
          <p:cNvPr id="17" name="TextBox 16"/>
          <p:cNvSpPr txBox="1"/>
          <p:nvPr userDrawn="1"/>
        </p:nvSpPr>
        <p:spPr>
          <a:xfrm>
            <a:off x="4450787" y="3973968"/>
            <a:ext cx="3395937" cy="954766"/>
          </a:xfrm>
          <a:prstGeom prst="rect">
            <a:avLst/>
          </a:prstGeom>
        </p:spPr>
        <p:txBody>
          <a:bodyPr vert="horz" wrap="square" lIns="91440" tIns="45720" rIns="91440" bIns="45720" rtlCol="0" anchor="b">
            <a:noAutofit/>
          </a:bodyPr>
          <a:lstStyle/>
          <a:p>
            <a:pPr algn="ctr"/>
            <a:r>
              <a:rPr lang="en-GB" sz="1600" dirty="0" smtClean="0">
                <a:solidFill>
                  <a:schemeClr val="bg1"/>
                </a:solidFill>
                <a:latin typeface="+mj-lt"/>
              </a:rPr>
              <a:t>of </a:t>
            </a:r>
            <a:r>
              <a:rPr lang="en-GB" sz="1600" dirty="0" smtClean="0">
                <a:solidFill>
                  <a:schemeClr val="bg1"/>
                </a:solidFill>
                <a:latin typeface="Calibri bold" panose="020F0702030404030204" pitchFamily="34" charset="0"/>
              </a:rPr>
              <a:t>GRADUATES WORKING </a:t>
            </a:r>
            <a:br>
              <a:rPr lang="en-GB" sz="1600" dirty="0" smtClean="0">
                <a:solidFill>
                  <a:schemeClr val="bg1"/>
                </a:solidFill>
                <a:latin typeface="Calibri bold" panose="020F0702030404030204" pitchFamily="34" charset="0"/>
              </a:rPr>
            </a:br>
            <a:r>
              <a:rPr lang="en-GB" sz="1600" dirty="0" smtClean="0">
                <a:solidFill>
                  <a:schemeClr val="bg1"/>
                </a:solidFill>
                <a:latin typeface="+mj-lt"/>
              </a:rPr>
              <a:t>or in </a:t>
            </a:r>
            <a:r>
              <a:rPr lang="en-GB" sz="1600" dirty="0" smtClean="0">
                <a:solidFill>
                  <a:schemeClr val="bg1"/>
                </a:solidFill>
                <a:latin typeface="Calibri bold" panose="020F0702030404030204" pitchFamily="34" charset="0"/>
              </a:rPr>
              <a:t>FURTHER STUDY </a:t>
            </a:r>
            <a:r>
              <a:rPr lang="en-GB" sz="1600" dirty="0" smtClean="0">
                <a:solidFill>
                  <a:schemeClr val="bg1"/>
                </a:solidFill>
              </a:rPr>
              <a:t/>
            </a:r>
            <a:br>
              <a:rPr lang="en-GB" sz="1600" dirty="0" smtClean="0">
                <a:solidFill>
                  <a:schemeClr val="bg1"/>
                </a:solidFill>
              </a:rPr>
            </a:br>
            <a:r>
              <a:rPr lang="en-GB" sz="1600" dirty="0" smtClean="0">
                <a:solidFill>
                  <a:schemeClr val="bg1"/>
                </a:solidFill>
              </a:rPr>
              <a:t>(</a:t>
            </a:r>
            <a:r>
              <a:rPr lang="en-GB" sz="1600" dirty="0" err="1" smtClean="0">
                <a:solidFill>
                  <a:schemeClr val="bg1"/>
                </a:solidFill>
                <a:latin typeface="+mj-lt"/>
              </a:rPr>
              <a:t>DLHE</a:t>
            </a:r>
            <a:r>
              <a:rPr lang="en-GB" sz="1600" dirty="0" smtClean="0">
                <a:solidFill>
                  <a:schemeClr val="bg1"/>
                </a:solidFill>
                <a:latin typeface="+mj-lt"/>
              </a:rPr>
              <a:t> 2016)</a:t>
            </a:r>
            <a:endParaRPr lang="en-GB" sz="1600" dirty="0">
              <a:solidFill>
                <a:schemeClr val="bg1"/>
              </a:solidFill>
              <a:latin typeface="+mj-lt"/>
            </a:endParaRPr>
          </a:p>
        </p:txBody>
      </p:sp>
      <p:sp>
        <p:nvSpPr>
          <p:cNvPr id="18" name="TextBox 17"/>
          <p:cNvSpPr txBox="1"/>
          <p:nvPr userDrawn="1"/>
        </p:nvSpPr>
        <p:spPr>
          <a:xfrm>
            <a:off x="310632" y="4408668"/>
            <a:ext cx="2429356" cy="1500237"/>
          </a:xfrm>
          <a:prstGeom prst="rect">
            <a:avLst/>
          </a:prstGeom>
        </p:spPr>
        <p:txBody>
          <a:bodyPr vert="horz" wrap="square" lIns="91440" tIns="45720" rIns="91440" bIns="45720" rtlCol="0" anchor="b">
            <a:noAutofit/>
          </a:bodyPr>
          <a:lstStyle/>
          <a:p>
            <a:pPr algn="ctr"/>
            <a:r>
              <a:rPr lang="en-GB" sz="1700" dirty="0" smtClean="0">
                <a:solidFill>
                  <a:schemeClr val="bg2"/>
                </a:solidFill>
                <a:latin typeface="Calibri bold" panose="020F0702030404030204" pitchFamily="34" charset="0"/>
              </a:rPr>
              <a:t>NEW UNIVERSITIES </a:t>
            </a:r>
            <a:r>
              <a:rPr lang="en-GB" sz="1700" dirty="0" smtClean="0">
                <a:solidFill>
                  <a:schemeClr val="bg2"/>
                </a:solidFill>
                <a:latin typeface="+mj-lt"/>
              </a:rPr>
              <a:t/>
            </a:r>
            <a:br>
              <a:rPr lang="en-GB" sz="1700" dirty="0" smtClean="0">
                <a:solidFill>
                  <a:schemeClr val="bg2"/>
                </a:solidFill>
                <a:latin typeface="+mj-lt"/>
              </a:rPr>
            </a:br>
            <a:r>
              <a:rPr lang="en-GB" sz="1600" dirty="0" smtClean="0">
                <a:solidFill>
                  <a:schemeClr val="bg2"/>
                </a:solidFill>
                <a:latin typeface="+mj-lt"/>
              </a:rPr>
              <a:t>in the Times </a:t>
            </a:r>
            <a:r>
              <a:rPr lang="en-GB" sz="1600" dirty="0">
                <a:solidFill>
                  <a:schemeClr val="bg2"/>
                </a:solidFill>
                <a:latin typeface="+mj-lt"/>
              </a:rPr>
              <a:t>Higher Education </a:t>
            </a:r>
            <a:r>
              <a:rPr lang="en-GB" sz="1600" dirty="0" smtClean="0">
                <a:solidFill>
                  <a:schemeClr val="bg2"/>
                </a:solidFill>
                <a:latin typeface="+mj-lt"/>
              </a:rPr>
              <a:t>Young</a:t>
            </a:r>
            <a:br>
              <a:rPr lang="en-GB" sz="1600" dirty="0" smtClean="0">
                <a:solidFill>
                  <a:schemeClr val="bg2"/>
                </a:solidFill>
                <a:latin typeface="+mj-lt"/>
              </a:rPr>
            </a:br>
            <a:r>
              <a:rPr lang="en-GB" sz="1600" dirty="0" smtClean="0">
                <a:solidFill>
                  <a:schemeClr val="bg2"/>
                </a:solidFill>
                <a:latin typeface="+mj-lt"/>
              </a:rPr>
              <a:t>University </a:t>
            </a:r>
            <a:r>
              <a:rPr lang="en-GB" sz="1600" dirty="0">
                <a:solidFill>
                  <a:schemeClr val="bg2"/>
                </a:solidFill>
                <a:latin typeface="+mj-lt"/>
              </a:rPr>
              <a:t>Rankings </a:t>
            </a:r>
            <a:r>
              <a:rPr lang="en-GB" sz="1600" dirty="0" smtClean="0">
                <a:solidFill>
                  <a:schemeClr val="bg2"/>
                </a:solidFill>
                <a:latin typeface="+mj-lt"/>
              </a:rPr>
              <a:t>2017</a:t>
            </a:r>
            <a:endParaRPr lang="en-GB" sz="1600" dirty="0">
              <a:solidFill>
                <a:schemeClr val="tx1">
                  <a:lumMod val="50000"/>
                  <a:lumOff val="50000"/>
                </a:schemeClr>
              </a:solidFill>
              <a:latin typeface="+mj-lt"/>
            </a:endParaRPr>
          </a:p>
        </p:txBody>
      </p:sp>
      <p:sp>
        <p:nvSpPr>
          <p:cNvPr id="19" name="TextBox 18"/>
          <p:cNvSpPr txBox="1"/>
          <p:nvPr userDrawn="1"/>
        </p:nvSpPr>
        <p:spPr>
          <a:xfrm>
            <a:off x="6174008" y="816535"/>
            <a:ext cx="2655668" cy="717033"/>
          </a:xfrm>
          <a:prstGeom prst="rect">
            <a:avLst/>
          </a:prstGeom>
        </p:spPr>
        <p:txBody>
          <a:bodyPr vert="horz" wrap="square" lIns="91440" tIns="45720" rIns="91440" bIns="45720" rtlCol="0" anchor="b">
            <a:noAutofit/>
          </a:bodyPr>
          <a:lstStyle/>
          <a:p>
            <a:pPr algn="ctr"/>
            <a:r>
              <a:rPr lang="en-GB" sz="1600" dirty="0" smtClean="0">
                <a:solidFill>
                  <a:schemeClr val="bg2"/>
                </a:solidFill>
                <a:latin typeface="+mj-lt"/>
              </a:rPr>
              <a:t>in The Guardian’s </a:t>
            </a:r>
            <a:br>
              <a:rPr lang="en-GB" sz="1600" dirty="0" smtClean="0">
                <a:solidFill>
                  <a:schemeClr val="bg2"/>
                </a:solidFill>
                <a:latin typeface="+mj-lt"/>
              </a:rPr>
            </a:br>
            <a:r>
              <a:rPr lang="en-GB" sz="1600" dirty="0" smtClean="0">
                <a:solidFill>
                  <a:schemeClr val="bg2"/>
                </a:solidFill>
                <a:latin typeface="+mj-lt"/>
              </a:rPr>
              <a:t>University guide 2018</a:t>
            </a:r>
            <a:endParaRPr lang="en-GB" sz="1600" dirty="0">
              <a:solidFill>
                <a:schemeClr val="bg2"/>
              </a:solidFill>
              <a:latin typeface="+mj-lt"/>
            </a:endParaRPr>
          </a:p>
        </p:txBody>
      </p:sp>
      <p:sp>
        <p:nvSpPr>
          <p:cNvPr id="20" name="TextBox 19"/>
          <p:cNvSpPr txBox="1"/>
          <p:nvPr userDrawn="1"/>
        </p:nvSpPr>
        <p:spPr>
          <a:xfrm>
            <a:off x="974093" y="1034054"/>
            <a:ext cx="2657475" cy="1712913"/>
          </a:xfrm>
          <a:prstGeom prst="rect">
            <a:avLst/>
          </a:prstGeom>
        </p:spPr>
        <p:txBody>
          <a:bodyPr vert="horz" wrap="square" lIns="91440" tIns="45720" rIns="91440" bIns="45720" rtlCol="0" anchor="b">
            <a:normAutofit/>
          </a:bodyPr>
          <a:lstStyle/>
          <a:p>
            <a:pPr algn="ctr"/>
            <a:r>
              <a:rPr lang="en-GB" dirty="0" smtClean="0">
                <a:solidFill>
                  <a:schemeClr val="tx2"/>
                </a:solidFill>
                <a:latin typeface="+mj-lt"/>
              </a:rPr>
              <a:t>in the UK for </a:t>
            </a:r>
            <a:r>
              <a:rPr lang="en-GB" dirty="0" smtClean="0">
                <a:solidFill>
                  <a:schemeClr val="tx2"/>
                </a:solidFill>
                <a:latin typeface="Calibri bold" panose="020F0702030404030204" pitchFamily="34" charset="0"/>
              </a:rPr>
              <a:t>BOOSTING GRADUATE SALARIES</a:t>
            </a:r>
            <a:endParaRPr lang="en-GB" dirty="0">
              <a:solidFill>
                <a:schemeClr val="tx2"/>
              </a:solidFill>
              <a:latin typeface="Calibri bold" panose="020F0702030404030204" pitchFamily="34" charset="0"/>
            </a:endParaRPr>
          </a:p>
        </p:txBody>
      </p:sp>
      <p:sp>
        <p:nvSpPr>
          <p:cNvPr id="21" name="TextBox 20"/>
          <p:cNvSpPr txBox="1"/>
          <p:nvPr userDrawn="1"/>
        </p:nvSpPr>
        <p:spPr>
          <a:xfrm>
            <a:off x="2749513" y="4321325"/>
            <a:ext cx="1097280" cy="1082040"/>
          </a:xfrm>
          <a:prstGeom prst="rect">
            <a:avLst/>
          </a:prstGeom>
        </p:spPr>
        <p:txBody>
          <a:bodyPr vert="horz" wrap="square" lIns="91440" tIns="45720" rIns="91440" bIns="45720" rtlCol="0" anchor="b">
            <a:noAutofit/>
          </a:bodyPr>
          <a:lstStyle/>
          <a:p>
            <a:pPr algn="l"/>
            <a:r>
              <a:rPr lang="en-GB" sz="7200" b="1" spc="70" dirty="0" smtClean="0">
                <a:solidFill>
                  <a:schemeClr val="accent1"/>
                </a:solidFill>
                <a:latin typeface="Vrinda" panose="020B0502040204020203" pitchFamily="34" charset="0"/>
                <a:ea typeface="Aero Bold" panose="02000000000000000000" pitchFamily="50" charset="2"/>
                <a:cs typeface="Vrinda" panose="020B0502040204020203" pitchFamily="34" charset="0"/>
              </a:rPr>
              <a:t>£</a:t>
            </a:r>
            <a:endParaRPr lang="en-GB" sz="7200" b="1" spc="70" dirty="0">
              <a:solidFill>
                <a:schemeClr val="accent1"/>
              </a:solidFill>
              <a:latin typeface="Vrinda" panose="020B0502040204020203" pitchFamily="34" charset="0"/>
              <a:ea typeface="Aero Bold" panose="02000000000000000000" pitchFamily="50" charset="2"/>
              <a:cs typeface="Vrinda" panose="020B0502040204020203" pitchFamily="34" charset="0"/>
            </a:endParaRPr>
          </a:p>
        </p:txBody>
      </p:sp>
      <p:sp>
        <p:nvSpPr>
          <p:cNvPr id="22" name="TextBox 21"/>
          <p:cNvSpPr txBox="1"/>
          <p:nvPr userDrawn="1"/>
        </p:nvSpPr>
        <p:spPr>
          <a:xfrm>
            <a:off x="7182771" y="899412"/>
            <a:ext cx="1499357" cy="1455789"/>
          </a:xfrm>
          <a:prstGeom prst="rect">
            <a:avLst/>
          </a:prstGeom>
        </p:spPr>
        <p:txBody>
          <a:bodyPr vert="horz" wrap="square" lIns="91440" tIns="45720" rIns="91440" bIns="45720" rtlCol="0" anchor="b">
            <a:normAutofit/>
          </a:bodyPr>
          <a:lstStyle/>
          <a:p>
            <a:pPr algn="l"/>
            <a:r>
              <a:rPr lang="en-GB" sz="4000" spc="70" dirty="0">
                <a:solidFill>
                  <a:schemeClr val="bg2"/>
                </a:solidFill>
                <a:latin typeface="Calibri bold" panose="020F0702030404030204" pitchFamily="34" charset="0"/>
                <a:ea typeface="Aero Bold" panose="02000000000000000000" pitchFamily="50" charset="2"/>
                <a:cs typeface="Calibri bold" panose="020F0702030404030204" pitchFamily="34" charset="0"/>
                <a:sym typeface="Wingdings"/>
              </a:rPr>
              <a:t>5</a:t>
            </a:r>
            <a:endParaRPr lang="en-GB" sz="4000" spc="70" dirty="0">
              <a:solidFill>
                <a:schemeClr val="bg2"/>
              </a:solidFill>
              <a:latin typeface="Calibri bold" panose="020F0702030404030204" pitchFamily="34" charset="0"/>
              <a:ea typeface="Aero Bold" panose="02000000000000000000" pitchFamily="50" charset="2"/>
              <a:cs typeface="Calibri bold" panose="020F0702030404030204" pitchFamily="34" charset="0"/>
            </a:endParaRPr>
          </a:p>
        </p:txBody>
      </p:sp>
      <p:sp>
        <p:nvSpPr>
          <p:cNvPr id="23" name="Rectangle 22"/>
          <p:cNvSpPr/>
          <p:nvPr userDrawn="1"/>
        </p:nvSpPr>
        <p:spPr>
          <a:xfrm>
            <a:off x="6174008" y="443579"/>
            <a:ext cx="2655668" cy="707886"/>
          </a:xfrm>
          <a:prstGeom prst="rect">
            <a:avLst/>
          </a:prstGeom>
        </p:spPr>
        <p:txBody>
          <a:bodyPr wrap="square">
            <a:spAutoFit/>
          </a:bodyPr>
          <a:lstStyle/>
          <a:p>
            <a:pPr algn="ctr"/>
            <a:r>
              <a:rPr lang="en-GB" sz="4000" spc="70" dirty="0" smtClean="0">
                <a:solidFill>
                  <a:schemeClr val="bg2"/>
                </a:solidFill>
                <a:latin typeface="Calibri bold" panose="020F0702030404030204" pitchFamily="34" charset="0"/>
                <a:ea typeface="Aero Bold" panose="02000000000000000000" pitchFamily="50" charset="2"/>
                <a:cs typeface="Calibri bold" panose="020F0702030404030204" pitchFamily="34" charset="0"/>
              </a:rPr>
              <a:t>TOP 40</a:t>
            </a:r>
            <a:endParaRPr lang="en-GB" sz="4000" spc="70" dirty="0">
              <a:solidFill>
                <a:schemeClr val="bg2"/>
              </a:solidFill>
              <a:latin typeface="Calibri bold" panose="020F0702030404030204" pitchFamily="34" charset="0"/>
              <a:ea typeface="Aero Bold" panose="02000000000000000000" pitchFamily="50" charset="2"/>
              <a:cs typeface="Calibri bold" panose="020F0702030404030204" pitchFamily="34" charset="0"/>
            </a:endParaRPr>
          </a:p>
        </p:txBody>
      </p:sp>
      <p:sp>
        <p:nvSpPr>
          <p:cNvPr id="24" name="Rectangle 23"/>
          <p:cNvSpPr/>
          <p:nvPr userDrawn="1"/>
        </p:nvSpPr>
        <p:spPr>
          <a:xfrm>
            <a:off x="531320" y="4324688"/>
            <a:ext cx="2000228" cy="707886"/>
          </a:xfrm>
          <a:prstGeom prst="rect">
            <a:avLst/>
          </a:prstGeom>
        </p:spPr>
        <p:txBody>
          <a:bodyPr wrap="none">
            <a:spAutoFit/>
          </a:bodyPr>
          <a:lstStyle/>
          <a:p>
            <a:r>
              <a:rPr lang="en-GB" sz="4000" spc="70" dirty="0" smtClean="0">
                <a:solidFill>
                  <a:schemeClr val="bg2"/>
                </a:solidFill>
                <a:latin typeface="Calibri bold" panose="020F0702030404030204" pitchFamily="34" charset="0"/>
                <a:ea typeface="Aero Bold" panose="02000000000000000000" pitchFamily="50" charset="2"/>
                <a:cs typeface="Calibri bold" panose="020F0702030404030204" pitchFamily="34" charset="0"/>
              </a:rPr>
              <a:t>TOP 100</a:t>
            </a:r>
            <a:endParaRPr lang="en-GB" sz="4000" spc="70" dirty="0">
              <a:solidFill>
                <a:schemeClr val="bg2"/>
              </a:solidFill>
              <a:latin typeface="Calibri bold" panose="020F0702030404030204" pitchFamily="34" charset="0"/>
              <a:ea typeface="Aero Bold" panose="02000000000000000000" pitchFamily="50" charset="2"/>
              <a:cs typeface="Calibri bold" panose="020F0702030404030204" pitchFamily="34" charset="0"/>
            </a:endParaRPr>
          </a:p>
        </p:txBody>
      </p:sp>
      <p:sp>
        <p:nvSpPr>
          <p:cNvPr id="25" name="TextBox 24"/>
          <p:cNvSpPr txBox="1"/>
          <p:nvPr userDrawn="1"/>
        </p:nvSpPr>
        <p:spPr>
          <a:xfrm>
            <a:off x="7367090" y="1338869"/>
            <a:ext cx="1046763" cy="1073254"/>
          </a:xfrm>
          <a:prstGeom prst="rect">
            <a:avLst/>
          </a:prstGeom>
        </p:spPr>
        <p:txBody>
          <a:bodyPr vert="horz" wrap="square" lIns="91440" tIns="45720" rIns="91440" bIns="45720" rtlCol="0" anchor="b">
            <a:normAutofit/>
          </a:bodyPr>
          <a:lstStyle/>
          <a:p>
            <a:pPr algn="l"/>
            <a:r>
              <a:rPr lang="en-GB" sz="4800" spc="70" dirty="0" smtClean="0">
                <a:solidFill>
                  <a:schemeClr val="accent1"/>
                </a:solidFill>
                <a:latin typeface="Berlin Sans FB Demi" panose="020E0802020502020306" pitchFamily="34" charset="0"/>
                <a:ea typeface="Aero Bold" panose="02000000000000000000" pitchFamily="50" charset="2"/>
                <a:cs typeface="Calibri bold" panose="020F0702030404030204" pitchFamily="34" charset="0"/>
                <a:sym typeface="Wingdings"/>
              </a:rPr>
              <a:t></a:t>
            </a:r>
            <a:endParaRPr lang="en-GB" sz="4800" spc="70" dirty="0">
              <a:solidFill>
                <a:schemeClr val="accent1"/>
              </a:solidFill>
              <a:latin typeface="Berlin Sans FB Demi" panose="020E0802020502020306" pitchFamily="34" charset="0"/>
              <a:ea typeface="Aero Bold" panose="02000000000000000000" pitchFamily="50" charset="2"/>
              <a:cs typeface="Calibri bold" panose="020F0702030404030204" pitchFamily="34" charset="0"/>
            </a:endParaRPr>
          </a:p>
        </p:txBody>
      </p:sp>
      <p:sp>
        <p:nvSpPr>
          <p:cNvPr id="26" name="TextBox 25"/>
          <p:cNvSpPr txBox="1"/>
          <p:nvPr userDrawn="1"/>
        </p:nvSpPr>
        <p:spPr>
          <a:xfrm>
            <a:off x="3001290" y="4272575"/>
            <a:ext cx="2017041" cy="745417"/>
          </a:xfrm>
          <a:prstGeom prst="rect">
            <a:avLst/>
          </a:prstGeom>
        </p:spPr>
        <p:txBody>
          <a:bodyPr vert="horz" wrap="square" lIns="91440" tIns="45720" rIns="91440" bIns="45720" rtlCol="0" anchor="b">
            <a:noAutofit/>
          </a:bodyPr>
          <a:lstStyle/>
          <a:p>
            <a:pPr algn="ctr"/>
            <a:r>
              <a:rPr lang="en-GB" sz="4000" dirty="0" smtClean="0">
                <a:solidFill>
                  <a:schemeClr val="bg1"/>
                </a:solidFill>
                <a:latin typeface="Calibri bold" panose="020F0702030404030204" pitchFamily="34" charset="0"/>
              </a:rPr>
              <a:t>MOST</a:t>
            </a:r>
            <a:r>
              <a:rPr lang="en-GB" sz="1600" dirty="0" smtClean="0">
                <a:solidFill>
                  <a:schemeClr val="bg1"/>
                </a:solidFill>
                <a:latin typeface="Calibri bold" panose="020F0702030404030204" pitchFamily="34" charset="0"/>
              </a:rPr>
              <a:t> </a:t>
            </a:r>
            <a:endParaRPr lang="en-GB" sz="1600" dirty="0">
              <a:solidFill>
                <a:schemeClr val="bg1"/>
              </a:solidFill>
              <a:latin typeface="+mj-lt"/>
            </a:endParaRPr>
          </a:p>
        </p:txBody>
      </p:sp>
      <p:sp>
        <p:nvSpPr>
          <p:cNvPr id="27" name="TextBox 26"/>
          <p:cNvSpPr txBox="1"/>
          <p:nvPr userDrawn="1"/>
        </p:nvSpPr>
        <p:spPr>
          <a:xfrm>
            <a:off x="2928377" y="4756148"/>
            <a:ext cx="2191666" cy="393643"/>
          </a:xfrm>
          <a:prstGeom prst="rect">
            <a:avLst/>
          </a:prstGeom>
        </p:spPr>
        <p:txBody>
          <a:bodyPr vert="horz" wrap="square" lIns="91440" tIns="45720" rIns="91440" bIns="45720" rtlCol="0" anchor="b">
            <a:noAutofit/>
          </a:bodyPr>
          <a:lstStyle/>
          <a:p>
            <a:pPr algn="ctr"/>
            <a:r>
              <a:rPr lang="en-GB" dirty="0" smtClean="0">
                <a:solidFill>
                  <a:schemeClr val="bg1"/>
                </a:solidFill>
                <a:latin typeface="Calibri bold" panose="020F0702030404030204" pitchFamily="34" charset="0"/>
              </a:rPr>
              <a:t>AFFORDABLE</a:t>
            </a:r>
            <a:r>
              <a:rPr lang="en-GB" sz="1700" dirty="0" smtClean="0">
                <a:solidFill>
                  <a:schemeClr val="bg1"/>
                </a:solidFill>
                <a:latin typeface="Calibri bold" panose="020F0702030404030204" pitchFamily="34" charset="0"/>
              </a:rPr>
              <a:t> </a:t>
            </a:r>
            <a:endParaRPr lang="en-GB" sz="1700" dirty="0">
              <a:solidFill>
                <a:schemeClr val="bg1"/>
              </a:solidFill>
              <a:latin typeface="+mj-lt"/>
            </a:endParaRPr>
          </a:p>
        </p:txBody>
      </p:sp>
      <p:sp>
        <p:nvSpPr>
          <p:cNvPr id="28" name="TextBox 27"/>
          <p:cNvSpPr txBox="1"/>
          <p:nvPr userDrawn="1"/>
        </p:nvSpPr>
        <p:spPr>
          <a:xfrm>
            <a:off x="5355568" y="4984039"/>
            <a:ext cx="2929007" cy="619125"/>
          </a:xfrm>
          <a:prstGeom prst="rect">
            <a:avLst/>
          </a:prstGeom>
        </p:spPr>
        <p:txBody>
          <a:bodyPr vert="horz" wrap="square" lIns="91440" tIns="45720" rIns="91440" bIns="45720" rtlCol="0" anchor="b">
            <a:noAutofit/>
          </a:bodyPr>
          <a:lstStyle/>
          <a:p>
            <a:pPr algn="ctr"/>
            <a:r>
              <a:rPr lang="en-GB" sz="4300" spc="70" dirty="0">
                <a:solidFill>
                  <a:schemeClr val="bg1"/>
                </a:solidFill>
                <a:latin typeface="Calibri bold" panose="020F0702030404030204" pitchFamily="34" charset="0"/>
                <a:ea typeface="Aero Bold" panose="02000000000000000000" pitchFamily="50" charset="2"/>
                <a:cs typeface="Calibri bold" panose="020F0702030404030204" pitchFamily="34" charset="0"/>
              </a:rPr>
              <a:t>88% </a:t>
            </a:r>
            <a:endParaRPr lang="en-GB" sz="4300" dirty="0">
              <a:solidFill>
                <a:schemeClr val="bg1"/>
              </a:solidFill>
              <a:latin typeface="+mj-lt"/>
            </a:endParaRPr>
          </a:p>
        </p:txBody>
      </p:sp>
      <p:sp>
        <p:nvSpPr>
          <p:cNvPr id="29" name="TextBox 28"/>
          <p:cNvSpPr txBox="1"/>
          <p:nvPr userDrawn="1"/>
        </p:nvSpPr>
        <p:spPr>
          <a:xfrm>
            <a:off x="4849322" y="3645637"/>
            <a:ext cx="2554123" cy="671512"/>
          </a:xfrm>
          <a:prstGeom prst="rect">
            <a:avLst/>
          </a:prstGeom>
        </p:spPr>
        <p:txBody>
          <a:bodyPr vert="horz" wrap="square" lIns="91440" tIns="45720" rIns="91440" bIns="45720" rtlCol="0" anchor="b">
            <a:normAutofit fontScale="92500" lnSpcReduction="10000"/>
          </a:bodyPr>
          <a:lstStyle/>
          <a:p>
            <a:pPr algn="ctr"/>
            <a:r>
              <a:rPr lang="en-GB" sz="4300" spc="70" dirty="0">
                <a:solidFill>
                  <a:schemeClr val="bg1"/>
                </a:solidFill>
                <a:latin typeface="Calibri bold" panose="020F0702030404030204" pitchFamily="34" charset="0"/>
                <a:ea typeface="Aero Bold" panose="02000000000000000000" pitchFamily="50" charset="2"/>
                <a:cs typeface="Calibri bold" panose="020F0702030404030204" pitchFamily="34" charset="0"/>
              </a:rPr>
              <a:t>96.5% </a:t>
            </a:r>
            <a:endParaRPr lang="en-GB" dirty="0">
              <a:solidFill>
                <a:schemeClr val="bg1"/>
              </a:solidFill>
              <a:latin typeface="+mj-lt"/>
            </a:endParaRPr>
          </a:p>
        </p:txBody>
      </p:sp>
      <p:sp>
        <p:nvSpPr>
          <p:cNvPr id="30" name="TextBox 29"/>
          <p:cNvSpPr txBox="1"/>
          <p:nvPr userDrawn="1"/>
        </p:nvSpPr>
        <p:spPr>
          <a:xfrm>
            <a:off x="6135908" y="2342544"/>
            <a:ext cx="2831083" cy="954766"/>
          </a:xfrm>
          <a:prstGeom prst="rect">
            <a:avLst/>
          </a:prstGeom>
        </p:spPr>
        <p:txBody>
          <a:bodyPr vert="horz" wrap="square" lIns="91440" tIns="45720" rIns="91440" bIns="45720" rtlCol="0" anchor="b">
            <a:noAutofit/>
          </a:bodyPr>
          <a:lstStyle/>
          <a:p>
            <a:pPr algn="ctr"/>
            <a:r>
              <a:rPr lang="en-GB" sz="1700" dirty="0">
                <a:solidFill>
                  <a:schemeClr val="bg2"/>
                </a:solidFill>
                <a:latin typeface="+mj-lt"/>
              </a:rPr>
              <a:t>Rating for </a:t>
            </a:r>
            <a:r>
              <a:rPr lang="en-GB" sz="1700" dirty="0" smtClean="0">
                <a:solidFill>
                  <a:schemeClr val="bg2"/>
                </a:solidFill>
                <a:latin typeface="+mj-lt"/>
              </a:rPr>
              <a:t/>
            </a:r>
            <a:br>
              <a:rPr lang="en-GB" sz="1700" dirty="0" smtClean="0">
                <a:solidFill>
                  <a:schemeClr val="bg2"/>
                </a:solidFill>
                <a:latin typeface="+mj-lt"/>
              </a:rPr>
            </a:br>
            <a:r>
              <a:rPr lang="en-GB" sz="1700" dirty="0" smtClean="0">
                <a:solidFill>
                  <a:schemeClr val="bg2"/>
                </a:solidFill>
                <a:latin typeface="Calibri bold" panose="020F0702030404030204" pitchFamily="34" charset="0"/>
              </a:rPr>
              <a:t>TEACHING</a:t>
            </a:r>
            <a:r>
              <a:rPr lang="en-GB" sz="1700" dirty="0">
                <a:solidFill>
                  <a:schemeClr val="bg2"/>
                </a:solidFill>
                <a:latin typeface="Calibri bold" panose="020F0702030404030204" pitchFamily="34" charset="0"/>
              </a:rPr>
              <a:t>, </a:t>
            </a:r>
            <a:r>
              <a:rPr lang="en-GB" sz="1700" dirty="0" smtClean="0">
                <a:solidFill>
                  <a:schemeClr val="bg2"/>
                </a:solidFill>
                <a:latin typeface="Calibri bold" panose="020F0702030404030204" pitchFamily="34" charset="0"/>
              </a:rPr>
              <a:t> EMPLOYABILITY </a:t>
            </a:r>
            <a:br>
              <a:rPr lang="en-GB" sz="1700" dirty="0" smtClean="0">
                <a:solidFill>
                  <a:schemeClr val="bg2"/>
                </a:solidFill>
                <a:latin typeface="Calibri bold" panose="020F0702030404030204" pitchFamily="34" charset="0"/>
              </a:rPr>
            </a:br>
            <a:r>
              <a:rPr lang="en-GB" sz="1700" dirty="0" smtClean="0">
                <a:solidFill>
                  <a:schemeClr val="bg2"/>
                </a:solidFill>
                <a:latin typeface="+mj-lt"/>
              </a:rPr>
              <a:t>and </a:t>
            </a:r>
            <a:r>
              <a:rPr lang="en-GB" sz="1700" dirty="0">
                <a:solidFill>
                  <a:schemeClr val="bg2"/>
                </a:solidFill>
                <a:latin typeface="Calibri bold" panose="020F0702030404030204" pitchFamily="34" charset="0"/>
              </a:rPr>
              <a:t>FACILITIES</a:t>
            </a:r>
          </a:p>
          <a:p>
            <a:pPr algn="ctr"/>
            <a:r>
              <a:rPr lang="en-GB" sz="1600" dirty="0">
                <a:solidFill>
                  <a:schemeClr val="bg2"/>
                </a:solidFill>
                <a:latin typeface="+mj-lt"/>
              </a:rPr>
              <a:t>(QS World </a:t>
            </a:r>
            <a:r>
              <a:rPr lang="en-GB" sz="1600" dirty="0" smtClean="0">
                <a:solidFill>
                  <a:schemeClr val="bg2"/>
                </a:solidFill>
                <a:latin typeface="+mj-lt"/>
              </a:rPr>
              <a:t>University Ranking</a:t>
            </a:r>
            <a:r>
              <a:rPr lang="en-GB" sz="1600" dirty="0">
                <a:solidFill>
                  <a:schemeClr val="bg2"/>
                </a:solidFill>
                <a:latin typeface="+mj-lt"/>
              </a:rPr>
              <a:t>)</a:t>
            </a:r>
          </a:p>
        </p:txBody>
      </p:sp>
      <p:sp>
        <p:nvSpPr>
          <p:cNvPr id="31" name="TextBox 30"/>
          <p:cNvSpPr txBox="1"/>
          <p:nvPr userDrawn="1"/>
        </p:nvSpPr>
        <p:spPr>
          <a:xfrm>
            <a:off x="1582605" y="546434"/>
            <a:ext cx="2657475" cy="1712913"/>
          </a:xfrm>
          <a:prstGeom prst="rect">
            <a:avLst/>
          </a:prstGeom>
        </p:spPr>
        <p:txBody>
          <a:bodyPr vert="horz" wrap="square" lIns="91440" tIns="45720" rIns="91440" bIns="45720" rtlCol="0" anchor="b">
            <a:normAutofit/>
          </a:bodyPr>
          <a:lstStyle/>
          <a:p>
            <a:pPr algn="ctr"/>
            <a:r>
              <a:rPr lang="en-GB" sz="4400" spc="70" dirty="0" smtClean="0">
                <a:solidFill>
                  <a:schemeClr val="tx2"/>
                </a:solidFill>
                <a:latin typeface="Calibri bold" panose="020F0702030404030204" pitchFamily="34" charset="0"/>
                <a:ea typeface="Aero Bold" panose="02000000000000000000" pitchFamily="50" charset="2"/>
                <a:cs typeface="Calibri bold" panose="020F0702030404030204" pitchFamily="34" charset="0"/>
              </a:rPr>
              <a:t>NO.1</a:t>
            </a:r>
            <a:endParaRPr lang="en-GB" dirty="0">
              <a:solidFill>
                <a:schemeClr val="tx2"/>
              </a:solidFill>
              <a:latin typeface="Calibri bold" panose="020F0702030404030204" pitchFamily="34" charset="0"/>
            </a:endParaRPr>
          </a:p>
        </p:txBody>
      </p:sp>
      <p:sp>
        <p:nvSpPr>
          <p:cNvPr id="3" name="Text Placeholder 2"/>
          <p:cNvSpPr>
            <a:spLocks noGrp="1"/>
          </p:cNvSpPr>
          <p:nvPr>
            <p:ph type="body" sz="quarter" idx="10" hasCustomPrompt="1"/>
          </p:nvPr>
        </p:nvSpPr>
        <p:spPr>
          <a:xfrm>
            <a:off x="336621" y="583586"/>
            <a:ext cx="5812134" cy="1130300"/>
          </a:xfrm>
          <a:prstGeom prst="rect">
            <a:avLst/>
          </a:prstGeom>
        </p:spPr>
        <p:txBody>
          <a:bodyPr/>
          <a:lstStyle>
            <a:lvl1pPr marL="0" indent="0">
              <a:buNone/>
              <a:defRPr lang="en-GB" sz="4400" kern="1200" spc="70" baseline="0" dirty="0">
                <a:solidFill>
                  <a:schemeClr val="tx2"/>
                </a:solidFill>
                <a:latin typeface="Calibri bold" panose="020F0702030404030204" pitchFamily="34" charset="0"/>
                <a:ea typeface="Aero Bold" panose="02000000000000000000" pitchFamily="50" charset="2"/>
                <a:cs typeface="Calibri bold" panose="020F0702030404030204" pitchFamily="34" charset="0"/>
              </a:defRPr>
            </a:lvl1pPr>
          </a:lstStyle>
          <a:p>
            <a:pPr lvl="0"/>
            <a:r>
              <a:rPr lang="en-US" dirty="0" smtClean="0"/>
              <a:t>CLICK TO ADD TITLE</a:t>
            </a:r>
            <a:endParaRPr lang="en-GB" dirty="0"/>
          </a:p>
        </p:txBody>
      </p:sp>
    </p:spTree>
    <p:extLst>
      <p:ext uri="{BB962C8B-B14F-4D97-AF65-F5344CB8AC3E}">
        <p14:creationId xmlns:p14="http://schemas.microsoft.com/office/powerpoint/2010/main" val="315811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a_Content slide">
    <p:spTree>
      <p:nvGrpSpPr>
        <p:cNvPr id="1" name=""/>
        <p:cNvGrpSpPr/>
        <p:nvPr/>
      </p:nvGrpSpPr>
      <p:grpSpPr>
        <a:xfrm>
          <a:off x="0" y="0"/>
          <a:ext cx="0" cy="0"/>
          <a:chOff x="0" y="0"/>
          <a:chExt cx="0" cy="0"/>
        </a:xfrm>
      </p:grpSpPr>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8358309"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idx="1"/>
          </p:nvPr>
        </p:nvSpPr>
        <p:spPr>
          <a:xfrm>
            <a:off x="368711" y="1708353"/>
            <a:ext cx="8373651" cy="442574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5085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b_Content slide">
    <p:spTree>
      <p:nvGrpSpPr>
        <p:cNvPr id="1" name=""/>
        <p:cNvGrpSpPr/>
        <p:nvPr/>
      </p:nvGrpSpPr>
      <p:grpSpPr>
        <a:xfrm>
          <a:off x="0" y="0"/>
          <a:ext cx="0" cy="0"/>
          <a:chOff x="0" y="0"/>
          <a:chExt cx="0" cy="0"/>
        </a:xfrm>
      </p:grpSpPr>
      <p:sp>
        <p:nvSpPr>
          <p:cNvPr id="10" name="Titel 1">
            <a:extLst>
              <a:ext uri="{FF2B5EF4-FFF2-40B4-BE49-F238E27FC236}">
                <a16:creationId xmlns="" xmlns:a16="http://schemas.microsoft.com/office/drawing/2014/main" id="{4F078DCB-93EE-4BE7-A995-4A147D8579B4}"/>
              </a:ext>
            </a:extLst>
          </p:cNvPr>
          <p:cNvSpPr>
            <a:spLocks noGrp="1"/>
          </p:cNvSpPr>
          <p:nvPr>
            <p:ph type="title" hasCustomPrompt="1"/>
          </p:nvPr>
        </p:nvSpPr>
        <p:spPr>
          <a:xfrm>
            <a:off x="362904" y="560367"/>
            <a:ext cx="8447721" cy="1136672"/>
          </a:xfrm>
          <a:prstGeom prst="rect">
            <a:avLst/>
          </a:prstGeom>
        </p:spPr>
        <p:txBody>
          <a:bodyPr anchor="t">
            <a:noAutofit/>
          </a:bodyPr>
          <a:lstStyle>
            <a:lvl1pPr algn="l">
              <a:lnSpc>
                <a:spcPts val="3600"/>
              </a:lnSpc>
              <a:defRPr sz="4400" spc="70" baseline="0">
                <a:solidFill>
                  <a:schemeClr val="tx2"/>
                </a:solidFill>
                <a:latin typeface="Calibri bold" panose="020F0702030404030204" pitchFamily="34" charset="0"/>
                <a:cs typeface="Calibri bold" panose="020F0702030404030204" pitchFamily="34" charset="0"/>
              </a:defRPr>
            </a:lvl1pPr>
          </a:lstStyle>
          <a:p>
            <a:r>
              <a:rPr lang="nl-NL" dirty="0"/>
              <a:t>CLICK TO ADD TITLE</a:t>
            </a:r>
            <a:endParaRPr lang="en-GB" dirty="0"/>
          </a:p>
        </p:txBody>
      </p:sp>
      <p:pic>
        <p:nvPicPr>
          <p:cNvPr id="5" name="Afbeelding 13">
            <a:extLst>
              <a:ext uri="{FF2B5EF4-FFF2-40B4-BE49-F238E27FC236}">
                <a16:creationId xmlns="" xmlns:a16="http://schemas.microsoft.com/office/drawing/2014/main" id="{A6DEE0E1-E6DD-48F9-961A-927DFCE67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488" y="6225042"/>
            <a:ext cx="1298114" cy="461977"/>
          </a:xfrm>
          <a:prstGeom prst="rect">
            <a:avLst/>
          </a:prstGeom>
          <a:noFill/>
          <a:ln>
            <a:noFill/>
          </a:ln>
        </p:spPr>
      </p:pic>
      <p:sp>
        <p:nvSpPr>
          <p:cNvPr id="8" name="Rechthoek 17">
            <a:extLst>
              <a:ext uri="{FF2B5EF4-FFF2-40B4-BE49-F238E27FC236}">
                <a16:creationId xmlns="" xmlns:a16="http://schemas.microsoft.com/office/drawing/2014/main" id="{552F9B91-4010-4562-9359-EED6891B29B8}"/>
              </a:ext>
            </a:extLst>
          </p:cNvPr>
          <p:cNvSpPr/>
          <p:nvPr userDrawn="1"/>
        </p:nvSpPr>
        <p:spPr>
          <a:xfrm>
            <a:off x="8810624" y="3415144"/>
            <a:ext cx="333376" cy="3442856"/>
          </a:xfrm>
          <a:prstGeom prst="rect">
            <a:avLst/>
          </a:prstGeom>
          <a:solidFill>
            <a:srgbClr val="3C023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hthoek 15">
            <a:extLst>
              <a:ext uri="{FF2B5EF4-FFF2-40B4-BE49-F238E27FC236}">
                <a16:creationId xmlns="" xmlns:a16="http://schemas.microsoft.com/office/drawing/2014/main" id="{1D820570-21E1-43AC-BE0D-02ADF7C4CF21}"/>
              </a:ext>
            </a:extLst>
          </p:cNvPr>
          <p:cNvSpPr/>
          <p:nvPr userDrawn="1"/>
        </p:nvSpPr>
        <p:spPr>
          <a:xfrm>
            <a:off x="8810624" y="0"/>
            <a:ext cx="336879" cy="3425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p:cNvSpPr>
            <a:spLocks noGrp="1"/>
          </p:cNvSpPr>
          <p:nvPr>
            <p:ph sz="half" idx="1"/>
          </p:nvPr>
        </p:nvSpPr>
        <p:spPr>
          <a:xfrm>
            <a:off x="368712"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Content Placeholder 3"/>
          <p:cNvSpPr>
            <a:spLocks noGrp="1"/>
          </p:cNvSpPr>
          <p:nvPr>
            <p:ph sz="half" idx="2"/>
          </p:nvPr>
        </p:nvSpPr>
        <p:spPr>
          <a:xfrm>
            <a:off x="4766184" y="1708353"/>
            <a:ext cx="4038600" cy="442574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59571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690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67" r:id="rId4"/>
    <p:sldLayoutId id="2147483836" r:id="rId5"/>
    <p:sldLayoutId id="2147483871" r:id="rId6"/>
    <p:sldLayoutId id="2147483866" r:id="rId7"/>
    <p:sldLayoutId id="2147483864" r:id="rId8"/>
    <p:sldLayoutId id="2147483875" r:id="rId9"/>
    <p:sldLayoutId id="2147483873" r:id="rId10"/>
    <p:sldLayoutId id="2147483874" r:id="rId11"/>
    <p:sldLayoutId id="2147483872" r:id="rId12"/>
    <p:sldLayoutId id="2147483876" r:id="rId13"/>
    <p:sldLayoutId id="2147483823" r:id="rId14"/>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Aero Bold" panose="02000000000000000000" pitchFamily="50" charset="2"/>
          <a:ea typeface="Aero Bold" panose="02000000000000000000" pitchFamily="50" charset="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3">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3">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39.tiff"/><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genome.ucsc.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14"/>
          <p:cNvPicPr>
            <a:picLocks noGrp="1" noChangeAspect="1"/>
          </p:cNvPicPr>
          <p:nvPr>
            <p:ph type="pic" idx="4294967295"/>
          </p:nvPr>
        </p:nvPicPr>
        <p:blipFill>
          <a:blip r:embed="rId2">
            <a:alphaModFix amt="42000"/>
            <a:extLst>
              <a:ext uri="{28A0092B-C50C-407E-A947-70E740481C1C}">
                <a14:useLocalDpi xmlns:a14="http://schemas.microsoft.com/office/drawing/2010/main" val="0"/>
              </a:ext>
            </a:extLst>
          </a:blip>
          <a:srcRect t="615" b="615"/>
          <a:stretch>
            <a:fillRect/>
          </a:stretch>
        </p:blipFill>
        <p:spPr>
          <a:xfrm>
            <a:off x="1152939" y="1762054"/>
            <a:ext cx="6573078" cy="4929808"/>
          </a:xfrm>
          <a:prstGeom prst="rect">
            <a:avLst/>
          </a:prstGeom>
        </p:spPr>
      </p:pic>
      <p:sp>
        <p:nvSpPr>
          <p:cNvPr id="6" name="Title 5"/>
          <p:cNvSpPr>
            <a:spLocks noGrp="1"/>
          </p:cNvSpPr>
          <p:nvPr>
            <p:ph type="ctrTitle"/>
          </p:nvPr>
        </p:nvSpPr>
        <p:spPr/>
        <p:txBody>
          <a:bodyPr/>
          <a:lstStyle/>
          <a:p>
            <a:r>
              <a:rPr lang="en-GB" dirty="0" smtClean="0"/>
              <a:t>Introduction to Bioinformatics</a:t>
            </a:r>
            <a:endParaRPr lang="en-GB" dirty="0"/>
          </a:p>
        </p:txBody>
      </p:sp>
      <p:sp>
        <p:nvSpPr>
          <p:cNvPr id="7" name="Subtitle 6"/>
          <p:cNvSpPr>
            <a:spLocks noGrp="1"/>
          </p:cNvSpPr>
          <p:nvPr>
            <p:ph type="subTitle" idx="1"/>
          </p:nvPr>
        </p:nvSpPr>
        <p:spPr/>
        <p:txBody>
          <a:bodyPr/>
          <a:lstStyle/>
          <a:p>
            <a:r>
              <a:rPr lang="en-GB" dirty="0" smtClean="0"/>
              <a:t>Dr Sam Robson</a:t>
            </a:r>
            <a:endParaRPr lang="en-GB" dirty="0"/>
          </a:p>
          <a:p>
            <a:endParaRPr lang="en-GB" dirty="0"/>
          </a:p>
        </p:txBody>
      </p:sp>
      <p:sp>
        <p:nvSpPr>
          <p:cNvPr id="8" name="Text Placeholder 7"/>
          <p:cNvSpPr>
            <a:spLocks noGrp="1"/>
          </p:cNvSpPr>
          <p:nvPr>
            <p:ph type="body" sz="quarter" idx="11"/>
          </p:nvPr>
        </p:nvSpPr>
        <p:spPr/>
        <p:txBody>
          <a:bodyPr/>
          <a:lstStyle/>
          <a:p>
            <a:r>
              <a:rPr lang="en-GB" dirty="0" smtClean="0"/>
              <a:t>Bioinformatics Group</a:t>
            </a:r>
            <a:endParaRPr lang="en-GB" dirty="0"/>
          </a:p>
          <a:p>
            <a:endParaRPr lang="en-GB" dirty="0"/>
          </a:p>
        </p:txBody>
      </p:sp>
    </p:spTree>
    <p:extLst>
      <p:ext uri="{BB962C8B-B14F-4D97-AF65-F5344CB8AC3E}">
        <p14:creationId xmlns:p14="http://schemas.microsoft.com/office/powerpoint/2010/main" val="3538128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Illumina Sequencing</a:t>
            </a:r>
            <a:endParaRPr lang="en-GB" dirty="0"/>
          </a:p>
        </p:txBody>
      </p:sp>
      <p:pic>
        <p:nvPicPr>
          <p:cNvPr id="4" name="Picture 3"/>
          <p:cNvPicPr>
            <a:picLocks noChangeAspect="1"/>
          </p:cNvPicPr>
          <p:nvPr/>
        </p:nvPicPr>
        <p:blipFill rotWithShape="1">
          <a:blip r:embed="rId3"/>
          <a:srcRect l="18182" r="18182"/>
          <a:stretch/>
        </p:blipFill>
        <p:spPr>
          <a:xfrm>
            <a:off x="1559502" y="1169982"/>
            <a:ext cx="1320079" cy="100386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16100664"/>
              </p:ext>
            </p:extLst>
          </p:nvPr>
        </p:nvGraphicFramePr>
        <p:xfrm>
          <a:off x="9970" y="2189440"/>
          <a:ext cx="8776221" cy="3840480"/>
        </p:xfrm>
        <a:graphic>
          <a:graphicData uri="http://schemas.openxmlformats.org/drawingml/2006/table">
            <a:tbl>
              <a:tblPr firstRow="1" bandRow="1">
                <a:tableStyleId>{5C22544A-7EE6-4342-B048-85BDC9FD1C3A}</a:tableStyleId>
              </a:tblPr>
              <a:tblGrid>
                <a:gridCol w="1462703"/>
                <a:gridCol w="1462703"/>
                <a:gridCol w="731352"/>
                <a:gridCol w="731352"/>
                <a:gridCol w="731352"/>
                <a:gridCol w="731352"/>
                <a:gridCol w="1462704"/>
                <a:gridCol w="1462703"/>
              </a:tblGrid>
              <a:tr h="362588">
                <a:tc>
                  <a:txBody>
                    <a:bodyPr/>
                    <a:lstStyle/>
                    <a:p>
                      <a:endParaRPr lang="en-US" dirty="0"/>
                    </a:p>
                  </a:txBody>
                  <a:tcPr/>
                </a:tc>
                <a:tc>
                  <a:txBody>
                    <a:bodyPr/>
                    <a:lstStyle/>
                    <a:p>
                      <a:r>
                        <a:rPr lang="en-US" sz="1400" dirty="0" err="1" smtClean="0"/>
                        <a:t>MiSeq</a:t>
                      </a:r>
                      <a:endParaRPr lang="en-US" sz="1400" dirty="0"/>
                    </a:p>
                  </a:txBody>
                  <a:tcPr/>
                </a:tc>
                <a:tc gridSpan="2">
                  <a:txBody>
                    <a:bodyPr/>
                    <a:lstStyle/>
                    <a:p>
                      <a:r>
                        <a:rPr lang="en-US" sz="1400" dirty="0" err="1" smtClean="0"/>
                        <a:t>NextSeq</a:t>
                      </a:r>
                      <a:r>
                        <a:rPr lang="en-US" sz="1400" baseline="0" dirty="0" smtClean="0"/>
                        <a:t> 500/550</a:t>
                      </a:r>
                      <a:endParaRPr lang="en-US" sz="1400" dirty="0"/>
                    </a:p>
                  </a:txBody>
                  <a:tcPr/>
                </a:tc>
                <a:tc hMerge="1">
                  <a:txBody>
                    <a:bodyPr/>
                    <a:lstStyle/>
                    <a:p>
                      <a:endParaRPr lang="en-US"/>
                    </a:p>
                  </a:txBody>
                  <a:tcPr/>
                </a:tc>
                <a:tc gridSpan="2">
                  <a:txBody>
                    <a:bodyPr/>
                    <a:lstStyle/>
                    <a:p>
                      <a:r>
                        <a:rPr lang="en-US" sz="1400" dirty="0" err="1" smtClean="0"/>
                        <a:t>HiSeq</a:t>
                      </a:r>
                      <a:r>
                        <a:rPr lang="en-US" sz="1400" dirty="0" smtClean="0"/>
                        <a:t> 2500</a:t>
                      </a:r>
                    </a:p>
                  </a:txBody>
                  <a:tcPr/>
                </a:tc>
                <a:tc hMerge="1">
                  <a:txBody>
                    <a:bodyPr/>
                    <a:lstStyle/>
                    <a:p>
                      <a:endParaRPr lang="en-US"/>
                    </a:p>
                  </a:txBody>
                  <a:tcPr/>
                </a:tc>
                <a:tc>
                  <a:txBody>
                    <a:bodyPr/>
                    <a:lstStyle/>
                    <a:p>
                      <a:r>
                        <a:rPr lang="en-US" sz="1400" dirty="0" err="1" smtClean="0"/>
                        <a:t>HiSeq</a:t>
                      </a:r>
                      <a:r>
                        <a:rPr lang="en-US" sz="1400" dirty="0" smtClean="0"/>
                        <a:t> 4000</a:t>
                      </a:r>
                      <a:endParaRPr lang="en-US" sz="1400" dirty="0"/>
                    </a:p>
                  </a:txBody>
                  <a:tcPr/>
                </a:tc>
                <a:tc>
                  <a:txBody>
                    <a:bodyPr/>
                    <a:lstStyle/>
                    <a:p>
                      <a:r>
                        <a:rPr lang="en-US" sz="1400" dirty="0" err="1" smtClean="0"/>
                        <a:t>HiSeq</a:t>
                      </a:r>
                      <a:r>
                        <a:rPr lang="en-US" sz="1400" baseline="0" dirty="0" smtClean="0"/>
                        <a:t> X</a:t>
                      </a:r>
                      <a:endParaRPr lang="en-US" sz="1400" dirty="0"/>
                    </a:p>
                  </a:txBody>
                  <a:tcPr/>
                </a:tc>
              </a:tr>
              <a:tr h="1450350">
                <a:tc>
                  <a:txBody>
                    <a:bodyPr/>
                    <a:lstStyle/>
                    <a:p>
                      <a:r>
                        <a:rPr lang="en-US" sz="1200" b="1" dirty="0" smtClean="0"/>
                        <a:t>Key Applications</a:t>
                      </a:r>
                      <a:endParaRPr lang="en-US" sz="1200" b="1" dirty="0"/>
                    </a:p>
                  </a:txBody>
                  <a:tcPr/>
                </a:tc>
                <a:tc>
                  <a:txBody>
                    <a:bodyPr/>
                    <a:lstStyle/>
                    <a:p>
                      <a:r>
                        <a:rPr lang="en-US" sz="1000" dirty="0" smtClean="0"/>
                        <a:t>Small genomes, targeted gene sequencing,</a:t>
                      </a:r>
                      <a:r>
                        <a:rPr lang="en-US" sz="1000" baseline="0" dirty="0" smtClean="0"/>
                        <a:t> metagenomics</a:t>
                      </a:r>
                      <a:endParaRPr lang="en-US" sz="1000" dirty="0"/>
                    </a:p>
                  </a:txBody>
                  <a:tcPr/>
                </a:tc>
                <a:tc gridSpan="2">
                  <a:txBody>
                    <a:bodyPr/>
                    <a:lstStyle/>
                    <a:p>
                      <a:r>
                        <a:rPr lang="en-US" sz="1000" dirty="0" smtClean="0"/>
                        <a:t>Exome sequencing, amplicon</a:t>
                      </a:r>
                      <a:r>
                        <a:rPr lang="en-US" sz="1000" baseline="0" dirty="0" smtClean="0"/>
                        <a:t> gene sequencing, whole-transcriptome sequencing, gene expression profiling, methylation sequencing, small to medium whole genome sequencing</a:t>
                      </a:r>
                      <a:endParaRPr lang="en-US" sz="1000" dirty="0"/>
                    </a:p>
                  </a:txBody>
                  <a:tcPr/>
                </a:tc>
                <a:tc h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Exome sequencing, amplicon</a:t>
                      </a:r>
                      <a:r>
                        <a:rPr lang="en-US" sz="1000" baseline="0" dirty="0" smtClean="0"/>
                        <a:t> gene sequencing, whole-transcriptome sequencing, gene expression profiling, methylation sequencing, medium to large whole genome sequencing</a:t>
                      </a:r>
                      <a:endParaRPr lang="en-US" sz="1000" dirty="0" smtClean="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Exome sequencing, amplicon</a:t>
                      </a:r>
                      <a:r>
                        <a:rPr lang="en-US" sz="1000" baseline="0" dirty="0" smtClean="0"/>
                        <a:t> gene sequencing, whole-transcriptome sequencing, gene expression profiling, methylation sequencing, medium to large whole genome sequencing</a:t>
                      </a:r>
                      <a:endParaRPr lang="en-US" sz="1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Exome sequencing, amplicon</a:t>
                      </a:r>
                      <a:r>
                        <a:rPr lang="en-US" sz="1000" baseline="0" dirty="0" smtClean="0"/>
                        <a:t> gene sequencing, whole-transcriptome sequencing, gene expression profiling, methylation sequencing, large whole genome sequencing</a:t>
                      </a:r>
                      <a:endParaRPr lang="en-US" sz="1000" dirty="0" smtClean="0"/>
                    </a:p>
                  </a:txBody>
                  <a:tcPr/>
                </a:tc>
              </a:tr>
              <a:tr h="271941">
                <a:tc>
                  <a:txBody>
                    <a:bodyPr/>
                    <a:lstStyle/>
                    <a:p>
                      <a:r>
                        <a:rPr lang="en-US" sz="1200" b="1" dirty="0" smtClean="0"/>
                        <a:t>Run mode</a:t>
                      </a:r>
                      <a:endParaRPr lang="en-US" sz="1200" b="1" dirty="0"/>
                    </a:p>
                  </a:txBody>
                  <a:tcPr/>
                </a:tc>
                <a:tc>
                  <a:txBody>
                    <a:bodyPr/>
                    <a:lstStyle/>
                    <a:p>
                      <a:r>
                        <a:rPr lang="en-US" sz="800" i="1" dirty="0" smtClean="0"/>
                        <a:t>NA</a:t>
                      </a:r>
                      <a:endParaRPr lang="en-US" sz="800" i="1" dirty="0"/>
                    </a:p>
                  </a:txBody>
                  <a:tcPr/>
                </a:tc>
                <a:tc>
                  <a:txBody>
                    <a:bodyPr/>
                    <a:lstStyle/>
                    <a:p>
                      <a:r>
                        <a:rPr lang="en-US" sz="800" b="1" i="1" dirty="0" smtClean="0"/>
                        <a:t>Mid-Output</a:t>
                      </a:r>
                      <a:endParaRPr lang="en-US" sz="800" b="1" i="1" dirty="0"/>
                    </a:p>
                  </a:txBody>
                  <a:tcPr>
                    <a:lnR w="12700" cap="flat" cmpd="sng" algn="ctr">
                      <a:solidFill>
                        <a:schemeClr val="bg1"/>
                      </a:solidFill>
                      <a:prstDash val="solid"/>
                      <a:round/>
                      <a:headEnd type="none" w="med" len="med"/>
                      <a:tailEnd type="none" w="med" len="med"/>
                    </a:lnR>
                  </a:tcPr>
                </a:tc>
                <a:tc>
                  <a:txBody>
                    <a:bodyPr/>
                    <a:lstStyle/>
                    <a:p>
                      <a:r>
                        <a:rPr lang="en-US" sz="800" b="1" i="1" dirty="0" smtClean="0"/>
                        <a:t>High-Output</a:t>
                      </a:r>
                      <a:endParaRPr lang="en-US" sz="800" b="1" i="1" dirty="0"/>
                    </a:p>
                  </a:txBody>
                  <a:tcPr>
                    <a:lnL w="12700" cap="flat" cmpd="sng" algn="ctr">
                      <a:solidFill>
                        <a:schemeClr val="bg1"/>
                      </a:solidFill>
                      <a:prstDash val="solid"/>
                      <a:round/>
                      <a:headEnd type="none" w="med" len="med"/>
                      <a:tailEnd type="none" w="med" len="med"/>
                    </a:lnL>
                  </a:tcPr>
                </a:tc>
                <a:tc>
                  <a:txBody>
                    <a:bodyPr/>
                    <a:lstStyle/>
                    <a:p>
                      <a:r>
                        <a:rPr lang="en-US" sz="800" b="1" i="1" dirty="0" smtClean="0"/>
                        <a:t>Rapi</a:t>
                      </a:r>
                      <a:r>
                        <a:rPr lang="en-US" sz="800" b="1" i="1" baseline="0" dirty="0" smtClean="0"/>
                        <a:t>d Run</a:t>
                      </a:r>
                      <a:endParaRPr lang="en-US" sz="800" b="1" i="1" dirty="0"/>
                    </a:p>
                  </a:txBody>
                  <a:tcPr>
                    <a:lnR w="12700" cap="flat" cmpd="sng" algn="ctr">
                      <a:solidFill>
                        <a:schemeClr val="bg1"/>
                      </a:solidFill>
                      <a:prstDash val="solid"/>
                      <a:round/>
                      <a:headEnd type="none" w="med" len="med"/>
                      <a:tailEnd type="none" w="med" len="med"/>
                    </a:lnR>
                  </a:tcPr>
                </a:tc>
                <a:tc>
                  <a:txBody>
                    <a:bodyPr/>
                    <a:lstStyle/>
                    <a:p>
                      <a:r>
                        <a:rPr lang="en-US" sz="800" b="1" i="1" dirty="0" smtClean="0"/>
                        <a:t>High-Output</a:t>
                      </a:r>
                      <a:endParaRPr lang="en-US" sz="800" b="1" i="1" dirty="0"/>
                    </a:p>
                  </a:txBody>
                  <a:tcPr>
                    <a:lnL w="12700" cap="flat" cmpd="sng" algn="ctr">
                      <a:solidFill>
                        <a:schemeClr val="bg1"/>
                      </a:solidFill>
                      <a:prstDash val="solid"/>
                      <a:round/>
                      <a:headEnd type="none" w="med" len="med"/>
                      <a:tailEnd type="none" w="med" len="med"/>
                    </a:lnL>
                  </a:tcPr>
                </a:tc>
                <a:tc>
                  <a:txBody>
                    <a:bodyPr/>
                    <a:lstStyle/>
                    <a:p>
                      <a:r>
                        <a:rPr lang="en-US" sz="800" b="0" i="1" dirty="0" smtClean="0"/>
                        <a:t>NA</a:t>
                      </a:r>
                      <a:endParaRPr lang="en-US" sz="800" b="0" i="1" dirty="0"/>
                    </a:p>
                  </a:txBody>
                  <a:tcPr/>
                </a:tc>
                <a:tc>
                  <a:txBody>
                    <a:bodyPr/>
                    <a:lstStyle/>
                    <a:p>
                      <a:r>
                        <a:rPr lang="en-US" sz="800" i="1" dirty="0" smtClean="0"/>
                        <a:t>NA</a:t>
                      </a:r>
                      <a:endParaRPr lang="en-US" sz="800" i="1" dirty="0"/>
                    </a:p>
                  </a:txBody>
                  <a:tcPr/>
                </a:tc>
              </a:tr>
              <a:tr h="362588">
                <a:tc>
                  <a:txBody>
                    <a:bodyPr/>
                    <a:lstStyle/>
                    <a:p>
                      <a:r>
                        <a:rPr lang="en-US" sz="1200" b="1" dirty="0" smtClean="0"/>
                        <a:t>Run Time</a:t>
                      </a:r>
                      <a:endParaRPr lang="en-US" sz="1200" b="1" dirty="0"/>
                    </a:p>
                  </a:txBody>
                  <a:tcPr/>
                </a:tc>
                <a:tc>
                  <a:txBody>
                    <a:bodyPr/>
                    <a:lstStyle/>
                    <a:p>
                      <a:r>
                        <a:rPr lang="en-US" sz="900" dirty="0" smtClean="0"/>
                        <a:t>5-65  </a:t>
                      </a:r>
                      <a:r>
                        <a:rPr lang="en-US" sz="900" dirty="0" err="1" smtClean="0"/>
                        <a:t>hrs</a:t>
                      </a:r>
                      <a:endParaRPr lang="en-US" sz="900" dirty="0"/>
                    </a:p>
                  </a:txBody>
                  <a:tcPr/>
                </a:tc>
                <a:tc>
                  <a:txBody>
                    <a:bodyPr/>
                    <a:lstStyle/>
                    <a:p>
                      <a:r>
                        <a:rPr lang="en-US" sz="900" dirty="0" smtClean="0"/>
                        <a:t>5-26 </a:t>
                      </a:r>
                      <a:r>
                        <a:rPr lang="en-US" sz="900" dirty="0" err="1" smtClean="0"/>
                        <a:t>hrs</a:t>
                      </a:r>
                      <a:endParaRPr lang="en-US" sz="900" dirty="0"/>
                    </a:p>
                  </a:txBody>
                  <a:tcPr>
                    <a:lnR w="12700" cap="flat" cmpd="sng" algn="ctr">
                      <a:solidFill>
                        <a:schemeClr val="bg1"/>
                      </a:solidFill>
                      <a:prstDash val="solid"/>
                      <a:round/>
                      <a:headEnd type="none" w="med" len="med"/>
                      <a:tailEnd type="none" w="med" len="med"/>
                    </a:lnR>
                  </a:tcPr>
                </a:tc>
                <a:tc>
                  <a:txBody>
                    <a:bodyPr/>
                    <a:lstStyle/>
                    <a:p>
                      <a:r>
                        <a:rPr lang="en-US" sz="900" dirty="0" smtClean="0"/>
                        <a:t>12-30 </a:t>
                      </a:r>
                      <a:r>
                        <a:rPr lang="en-US" sz="900" dirty="0" err="1" smtClean="0"/>
                        <a:t>hrs</a:t>
                      </a:r>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29 </a:t>
                      </a:r>
                      <a:r>
                        <a:rPr lang="en-US" sz="900" dirty="0" err="1" smtClean="0"/>
                        <a:t>hrs</a:t>
                      </a:r>
                      <a:r>
                        <a:rPr lang="en-US" sz="900" dirty="0" smtClean="0"/>
                        <a:t> </a:t>
                      </a:r>
                      <a:r>
                        <a:rPr lang="en-GB" sz="900" dirty="0" smtClean="0"/>
                        <a:t>-</a:t>
                      </a:r>
                      <a:r>
                        <a:rPr lang="en-GB" sz="900" baseline="0" dirty="0" smtClean="0"/>
                        <a:t> </a:t>
                      </a:r>
                      <a:r>
                        <a:rPr lang="en-US" sz="900" dirty="0" smtClean="0"/>
                        <a:t>6 days</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7-60 </a:t>
                      </a:r>
                      <a:r>
                        <a:rPr lang="en-US" sz="900" dirty="0" err="1" smtClean="0"/>
                        <a:t>hrs</a:t>
                      </a:r>
                      <a:endParaRPr lang="en-US" sz="900" dirty="0" smtClean="0"/>
                    </a:p>
                    <a:p>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&lt;1-3.5 days</a:t>
                      </a:r>
                      <a:endParaRPr lang="en-US" sz="900" dirty="0"/>
                    </a:p>
                  </a:txBody>
                  <a:tcPr/>
                </a:tc>
                <a:tc>
                  <a:txBody>
                    <a:bodyPr/>
                    <a:lstStyle/>
                    <a:p>
                      <a:r>
                        <a:rPr lang="en-US" sz="900" dirty="0" smtClean="0"/>
                        <a:t>&lt;3 days</a:t>
                      </a:r>
                      <a:endParaRPr lang="en-US" sz="900" dirty="0"/>
                    </a:p>
                  </a:txBody>
                  <a:tcPr/>
                </a:tc>
              </a:tr>
              <a:tr h="362588">
                <a:tc>
                  <a:txBody>
                    <a:bodyPr/>
                    <a:lstStyle/>
                    <a:p>
                      <a:r>
                        <a:rPr lang="en-US" sz="1200" b="1" dirty="0" smtClean="0"/>
                        <a:t>Max Output</a:t>
                      </a:r>
                      <a:endParaRPr lang="en-US" sz="1200" b="1" dirty="0"/>
                    </a:p>
                  </a:txBody>
                  <a:tcPr/>
                </a:tc>
                <a:tc>
                  <a:txBody>
                    <a:bodyPr/>
                    <a:lstStyle/>
                    <a:p>
                      <a:r>
                        <a:rPr lang="en-US" sz="900" dirty="0" smtClean="0"/>
                        <a:t>0.3-15 Gb</a:t>
                      </a:r>
                      <a:endParaRPr lang="en-US" sz="900" dirty="0"/>
                    </a:p>
                  </a:txBody>
                  <a:tcPr/>
                </a:tc>
                <a:tc>
                  <a:txBody>
                    <a:bodyPr/>
                    <a:lstStyle/>
                    <a:p>
                      <a:r>
                        <a:rPr lang="en-US" sz="900" dirty="0" smtClean="0"/>
                        <a:t>20-39 Gb</a:t>
                      </a:r>
                      <a:endParaRPr lang="en-US" sz="900" dirty="0"/>
                    </a:p>
                  </a:txBody>
                  <a:tcPr>
                    <a:lnR w="12700" cap="flat" cmpd="sng" algn="ctr">
                      <a:solidFill>
                        <a:schemeClr val="bg1"/>
                      </a:solidFill>
                      <a:prstDash val="solid"/>
                      <a:round/>
                      <a:headEnd type="none" w="med" len="med"/>
                      <a:tailEnd type="none" w="med" len="med"/>
                    </a:lnR>
                  </a:tcPr>
                </a:tc>
                <a:tc>
                  <a:txBody>
                    <a:bodyPr/>
                    <a:lstStyle/>
                    <a:p>
                      <a:r>
                        <a:rPr lang="en-US" sz="900" dirty="0" smtClean="0"/>
                        <a:t>30-120 Gb</a:t>
                      </a:r>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10-180 Gb Gb</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50-1000 Gb</a:t>
                      </a:r>
                      <a:endParaRPr lang="en-US" sz="900" dirty="0" smtClean="0"/>
                    </a:p>
                    <a:p>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1500 Gb</a:t>
                      </a:r>
                      <a:endParaRPr lang="en-US" sz="900" dirty="0"/>
                    </a:p>
                  </a:txBody>
                  <a:tcPr/>
                </a:tc>
                <a:tc>
                  <a:txBody>
                    <a:bodyPr/>
                    <a:lstStyle/>
                    <a:p>
                      <a:r>
                        <a:rPr lang="en-US" sz="900" dirty="0" smtClean="0"/>
                        <a:t>1.6-1.8 Tb</a:t>
                      </a:r>
                      <a:endParaRPr lang="en-US" sz="900" dirty="0"/>
                    </a:p>
                  </a:txBody>
                  <a:tcPr/>
                </a:tc>
              </a:tr>
              <a:tr h="362588">
                <a:tc>
                  <a:txBody>
                    <a:bodyPr/>
                    <a:lstStyle/>
                    <a:p>
                      <a:r>
                        <a:rPr lang="en-US" sz="1200" b="1" dirty="0" smtClean="0"/>
                        <a:t>Max Reads per Run</a:t>
                      </a:r>
                      <a:endParaRPr lang="en-US" sz="1200" b="1" dirty="0"/>
                    </a:p>
                  </a:txBody>
                  <a:tcPr/>
                </a:tc>
                <a:tc>
                  <a:txBody>
                    <a:bodyPr/>
                    <a:lstStyle/>
                    <a:p>
                      <a:r>
                        <a:rPr lang="en-US" sz="900" dirty="0" smtClean="0"/>
                        <a:t>25 million</a:t>
                      </a:r>
                      <a:endParaRPr lang="en-US" sz="900" dirty="0"/>
                    </a:p>
                  </a:txBody>
                  <a:tcPr/>
                </a:tc>
                <a:tc>
                  <a:txBody>
                    <a:bodyPr/>
                    <a:lstStyle/>
                    <a:p>
                      <a:r>
                        <a:rPr lang="en-US" sz="900" dirty="0" smtClean="0"/>
                        <a:t>130 million</a:t>
                      </a:r>
                      <a:endParaRPr lang="en-US" sz="900" dirty="0"/>
                    </a:p>
                  </a:txBody>
                  <a:tcPr>
                    <a:lnR w="12700" cap="flat" cmpd="sng" algn="ctr">
                      <a:solidFill>
                        <a:schemeClr val="bg1"/>
                      </a:solidFill>
                      <a:prstDash val="solid"/>
                      <a:round/>
                      <a:headEnd type="none" w="med" len="med"/>
                      <a:tailEnd type="none" w="med" len="med"/>
                    </a:lnR>
                  </a:tcPr>
                </a:tc>
                <a:tc>
                  <a:txBody>
                    <a:bodyPr/>
                    <a:lstStyle/>
                    <a:p>
                      <a:r>
                        <a:rPr lang="en-US" sz="900" dirty="0" smtClean="0"/>
                        <a:t>400 million</a:t>
                      </a:r>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300 million</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2 billion</a:t>
                      </a:r>
                    </a:p>
                    <a:p>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5 billion</a:t>
                      </a:r>
                      <a:endParaRPr lang="en-US" sz="900" dirty="0"/>
                    </a:p>
                  </a:txBody>
                  <a:tcPr/>
                </a:tc>
                <a:tc>
                  <a:txBody>
                    <a:bodyPr/>
                    <a:lstStyle/>
                    <a:p>
                      <a:r>
                        <a:rPr lang="en-US" sz="900" dirty="0" smtClean="0"/>
                        <a:t>3 billion</a:t>
                      </a:r>
                      <a:endParaRPr lang="en-US" sz="900" dirty="0"/>
                    </a:p>
                  </a:txBody>
                  <a:tcPr/>
                </a:tc>
              </a:tr>
              <a:tr h="362588">
                <a:tc>
                  <a:txBody>
                    <a:bodyPr/>
                    <a:lstStyle/>
                    <a:p>
                      <a:r>
                        <a:rPr lang="en-US" sz="1200" b="1" dirty="0" smtClean="0"/>
                        <a:t>Max Read Length</a:t>
                      </a:r>
                      <a:endParaRPr lang="en-US" sz="1200" b="1" dirty="0"/>
                    </a:p>
                  </a:txBody>
                  <a:tcPr/>
                </a:tc>
                <a:tc>
                  <a:txBody>
                    <a:bodyPr/>
                    <a:lstStyle/>
                    <a:p>
                      <a:r>
                        <a:rPr lang="en-US" sz="900" dirty="0" smtClean="0"/>
                        <a:t>2 x 300bp</a:t>
                      </a:r>
                      <a:endParaRPr lang="en-US" sz="900" dirty="0"/>
                    </a:p>
                  </a:txBody>
                  <a:tcPr/>
                </a:tc>
                <a:tc>
                  <a:txBody>
                    <a:bodyPr/>
                    <a:lstStyle/>
                    <a:p>
                      <a:r>
                        <a:rPr lang="en-US" sz="900" dirty="0" smtClean="0"/>
                        <a:t>2 x 150bp</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2 x 150bp</a:t>
                      </a:r>
                    </a:p>
                    <a:p>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2 x 150bp</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2 x 125bp</a:t>
                      </a:r>
                    </a:p>
                    <a:p>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2 x 150bp</a:t>
                      </a:r>
                      <a:endParaRPr lang="en-US" sz="900" dirty="0"/>
                    </a:p>
                  </a:txBody>
                  <a:tcPr/>
                </a:tc>
                <a:tc>
                  <a:txBody>
                    <a:bodyPr/>
                    <a:lstStyle/>
                    <a:p>
                      <a:r>
                        <a:rPr lang="en-US" sz="900" dirty="0" smtClean="0"/>
                        <a:t>2 x 150bp</a:t>
                      </a:r>
                      <a:endParaRPr lang="en-US" sz="900" dirty="0"/>
                    </a:p>
                  </a:txBody>
                  <a:tcPr/>
                </a:tc>
              </a:tr>
              <a:tr h="271941">
                <a:tc>
                  <a:txBody>
                    <a:bodyPr/>
                    <a:lstStyle/>
                    <a:p>
                      <a:r>
                        <a:rPr lang="en-US" sz="1200" b="1" dirty="0" smtClean="0"/>
                        <a:t>Cost</a:t>
                      </a:r>
                      <a:endParaRPr lang="en-US" sz="1200" b="1" dirty="0"/>
                    </a:p>
                  </a:txBody>
                  <a:tcPr/>
                </a:tc>
                <a:tc>
                  <a:txBody>
                    <a:bodyPr/>
                    <a:lstStyle/>
                    <a:p>
                      <a:r>
                        <a:rPr lang="en-US" sz="900" dirty="0" smtClean="0"/>
                        <a:t>$</a:t>
                      </a:r>
                      <a:endParaRPr lang="en-US" sz="900" dirty="0"/>
                    </a:p>
                  </a:txBody>
                  <a:tcPr/>
                </a:tc>
                <a:tc>
                  <a:txBody>
                    <a:bodyPr/>
                    <a:lstStyle/>
                    <a:p>
                      <a:r>
                        <a:rPr lang="en-US" sz="900" dirty="0" smtClean="0"/>
                        <a:t>$$</a:t>
                      </a:r>
                      <a:endParaRPr lang="en-US" sz="900" dirty="0"/>
                    </a:p>
                  </a:txBody>
                  <a:tcPr>
                    <a:lnR w="12700" cap="flat" cmpd="sng" algn="ctr">
                      <a:solidFill>
                        <a:schemeClr val="bg1"/>
                      </a:solidFill>
                      <a:prstDash val="solid"/>
                      <a:round/>
                      <a:headEnd type="none" w="med" len="med"/>
                      <a:tailEnd type="none" w="med" len="med"/>
                    </a:lnR>
                  </a:tcPr>
                </a:tc>
                <a:tc>
                  <a:txBody>
                    <a:bodyPr/>
                    <a:lstStyle/>
                    <a:p>
                      <a:r>
                        <a:rPr lang="en-US" sz="900" dirty="0" smtClean="0"/>
                        <a:t>$$</a:t>
                      </a:r>
                      <a:endParaRPr lang="en-US" sz="900" dirty="0"/>
                    </a:p>
                  </a:txBody>
                  <a:tcPr>
                    <a:lnL w="12700" cap="flat" cmpd="sng" algn="ctr">
                      <a:solidFill>
                        <a:schemeClr val="bg1"/>
                      </a:solidFill>
                      <a:prstDash val="solid"/>
                      <a:round/>
                      <a:headEnd type="none" w="med" len="med"/>
                      <a:tailEnd type="none" w="med" len="med"/>
                    </a:lnL>
                  </a:tcPr>
                </a:tc>
                <a:tc>
                  <a:txBody>
                    <a:bodyPr/>
                    <a:lstStyle/>
                    <a:p>
                      <a:r>
                        <a:rPr lang="en-US" sz="900" dirty="0" smtClean="0"/>
                        <a:t>$$$</a:t>
                      </a:r>
                      <a:endParaRPr lang="en-US" sz="900" dirty="0"/>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a:t>
                      </a:r>
                    </a:p>
                  </a:txBody>
                  <a:tcPr>
                    <a:lnL w="12700" cap="flat" cmpd="sng" algn="ctr">
                      <a:solidFill>
                        <a:schemeClr val="bg1"/>
                      </a:solidFill>
                      <a:prstDash val="solid"/>
                      <a:round/>
                      <a:headEnd type="none" w="med" len="med"/>
                      <a:tailEnd type="none" w="med" len="med"/>
                    </a:lnL>
                  </a:tcPr>
                </a:tc>
                <a:tc>
                  <a:txBody>
                    <a:bodyPr/>
                    <a:lstStyle/>
                    <a:p>
                      <a:r>
                        <a:rPr lang="en-US" sz="900" dirty="0" smtClean="0"/>
                        <a:t>$$$$</a:t>
                      </a:r>
                      <a:endParaRPr lang="en-US" sz="900" dirty="0"/>
                    </a:p>
                  </a:txBody>
                  <a:tcPr/>
                </a:tc>
                <a:tc>
                  <a:txBody>
                    <a:bodyPr/>
                    <a:lstStyle/>
                    <a:p>
                      <a:r>
                        <a:rPr lang="en-US" sz="900" dirty="0" smtClean="0"/>
                        <a:t>$$$$$</a:t>
                      </a:r>
                      <a:endParaRPr lang="en-US" sz="900" dirty="0"/>
                    </a:p>
                  </a:txBody>
                  <a:tcPr/>
                </a:tc>
              </a:tr>
            </a:tbl>
          </a:graphicData>
        </a:graphic>
      </p:graphicFrame>
      <p:pic>
        <p:nvPicPr>
          <p:cNvPr id="6" name="Picture 5"/>
          <p:cNvPicPr>
            <a:picLocks noChangeAspect="1"/>
          </p:cNvPicPr>
          <p:nvPr/>
        </p:nvPicPr>
        <p:blipFill rotWithShape="1">
          <a:blip r:embed="rId4"/>
          <a:srcRect l="25660" r="25432"/>
          <a:stretch/>
        </p:blipFill>
        <p:spPr>
          <a:xfrm>
            <a:off x="3152486" y="1146531"/>
            <a:ext cx="972689" cy="1033121"/>
          </a:xfrm>
          <a:prstGeom prst="rect">
            <a:avLst/>
          </a:prstGeom>
        </p:spPr>
      </p:pic>
      <p:pic>
        <p:nvPicPr>
          <p:cNvPr id="8" name="Picture 7"/>
          <p:cNvPicPr>
            <a:picLocks noChangeAspect="1"/>
          </p:cNvPicPr>
          <p:nvPr/>
        </p:nvPicPr>
        <p:blipFill>
          <a:blip r:embed="rId5"/>
          <a:stretch>
            <a:fillRect/>
          </a:stretch>
        </p:blipFill>
        <p:spPr>
          <a:xfrm>
            <a:off x="4398080" y="1169982"/>
            <a:ext cx="1368086" cy="1006967"/>
          </a:xfrm>
          <a:prstGeom prst="rect">
            <a:avLst/>
          </a:prstGeom>
        </p:spPr>
      </p:pic>
      <p:pic>
        <p:nvPicPr>
          <p:cNvPr id="9" name="Picture 8"/>
          <p:cNvPicPr>
            <a:picLocks noChangeAspect="1"/>
          </p:cNvPicPr>
          <p:nvPr/>
        </p:nvPicPr>
        <p:blipFill>
          <a:blip r:embed="rId5"/>
          <a:stretch>
            <a:fillRect/>
          </a:stretch>
        </p:blipFill>
        <p:spPr>
          <a:xfrm>
            <a:off x="5878760" y="1141081"/>
            <a:ext cx="1411024" cy="1038571"/>
          </a:xfrm>
          <a:prstGeom prst="rect">
            <a:avLst/>
          </a:prstGeom>
        </p:spPr>
      </p:pic>
      <p:pic>
        <p:nvPicPr>
          <p:cNvPr id="10" name="Picture 9"/>
          <p:cNvPicPr>
            <a:picLocks noChangeAspect="1"/>
          </p:cNvPicPr>
          <p:nvPr/>
        </p:nvPicPr>
        <p:blipFill rotWithShape="1">
          <a:blip r:embed="rId6"/>
          <a:srcRect l="11093" t="6024" r="9879" b="8845"/>
          <a:stretch/>
        </p:blipFill>
        <p:spPr>
          <a:xfrm>
            <a:off x="7443833" y="1109359"/>
            <a:ext cx="1277380" cy="1064483"/>
          </a:xfrm>
          <a:prstGeom prst="rect">
            <a:avLst/>
          </a:prstGeom>
        </p:spPr>
      </p:pic>
    </p:spTree>
    <p:extLst>
      <p:ext uri="{BB962C8B-B14F-4D97-AF65-F5344CB8AC3E}">
        <p14:creationId xmlns:p14="http://schemas.microsoft.com/office/powerpoint/2010/main" val="1615419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Illumina Sequencing</a:t>
            </a:r>
            <a:endParaRPr lang="en-GB" dirty="0"/>
          </a:p>
        </p:txBody>
      </p:sp>
      <p:grpSp>
        <p:nvGrpSpPr>
          <p:cNvPr id="4" name="Group 3"/>
          <p:cNvGrpSpPr/>
          <p:nvPr/>
        </p:nvGrpSpPr>
        <p:grpSpPr>
          <a:xfrm>
            <a:off x="70732" y="1424608"/>
            <a:ext cx="8663733" cy="4201971"/>
            <a:chOff x="179512" y="1327502"/>
            <a:chExt cx="8969156" cy="4279200"/>
          </a:xfrm>
        </p:grpSpPr>
        <p:pic>
          <p:nvPicPr>
            <p:cNvPr id="5" name="Picture 4"/>
            <p:cNvPicPr>
              <a:picLocks noChangeAspect="1"/>
            </p:cNvPicPr>
            <p:nvPr/>
          </p:nvPicPr>
          <p:blipFill rotWithShape="1">
            <a:blip r:embed="rId3"/>
            <a:srcRect r="56972" b="57218"/>
            <a:stretch/>
          </p:blipFill>
          <p:spPr>
            <a:xfrm>
              <a:off x="323528" y="1327502"/>
              <a:ext cx="2434684" cy="2933972"/>
            </a:xfrm>
            <a:prstGeom prst="rect">
              <a:avLst/>
            </a:prstGeom>
          </p:spPr>
        </p:pic>
        <p:pic>
          <p:nvPicPr>
            <p:cNvPr id="6" name="Picture 5"/>
            <p:cNvPicPr>
              <a:picLocks noChangeAspect="1"/>
            </p:cNvPicPr>
            <p:nvPr/>
          </p:nvPicPr>
          <p:blipFill rotWithShape="1">
            <a:blip r:embed="rId3"/>
            <a:srcRect l="38547" t="22700" b="66599"/>
            <a:stretch/>
          </p:blipFill>
          <p:spPr>
            <a:xfrm>
              <a:off x="179512" y="4762752"/>
              <a:ext cx="3477280" cy="733872"/>
            </a:xfrm>
            <a:prstGeom prst="rect">
              <a:avLst/>
            </a:prstGeom>
          </p:spPr>
        </p:pic>
        <p:sp>
          <p:nvSpPr>
            <p:cNvPr id="8" name="Rectangle 7"/>
            <p:cNvSpPr/>
            <p:nvPr/>
          </p:nvSpPr>
          <p:spPr>
            <a:xfrm>
              <a:off x="611560" y="5216816"/>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19457" t="24801" r="75452" b="67849"/>
            <a:stretch/>
          </p:blipFill>
          <p:spPr>
            <a:xfrm>
              <a:off x="1403648" y="4205021"/>
              <a:ext cx="288032" cy="504056"/>
            </a:xfrm>
            <a:prstGeom prst="rect">
              <a:avLst/>
            </a:prstGeom>
          </p:spPr>
        </p:pic>
        <p:sp>
          <p:nvSpPr>
            <p:cNvPr id="10" name="Rectangle 9"/>
            <p:cNvSpPr/>
            <p:nvPr/>
          </p:nvSpPr>
          <p:spPr>
            <a:xfrm>
              <a:off x="2339752" y="2852936"/>
              <a:ext cx="2088232" cy="1076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a:srcRect l="5202" t="70935"/>
            <a:stretch/>
          </p:blipFill>
          <p:spPr>
            <a:xfrm>
              <a:off x="3784580" y="1363660"/>
              <a:ext cx="5364088" cy="1993332"/>
            </a:xfrm>
            <a:prstGeom prst="rect">
              <a:avLst/>
            </a:prstGeom>
          </p:spPr>
        </p:pic>
        <p:pic>
          <p:nvPicPr>
            <p:cNvPr id="12" name="Picture 11"/>
            <p:cNvPicPr>
              <a:picLocks noChangeAspect="1"/>
            </p:cNvPicPr>
            <p:nvPr/>
          </p:nvPicPr>
          <p:blipFill rotWithShape="1">
            <a:blip r:embed="rId3"/>
            <a:srcRect l="42992" t="30050" r="44910" b="63240"/>
            <a:stretch/>
          </p:blipFill>
          <p:spPr>
            <a:xfrm>
              <a:off x="2972208" y="4192506"/>
              <a:ext cx="684584" cy="460169"/>
            </a:xfrm>
            <a:prstGeom prst="rect">
              <a:avLst/>
            </a:prstGeom>
          </p:spPr>
        </p:pic>
        <p:pic>
          <p:nvPicPr>
            <p:cNvPr id="13" name="Picture 12"/>
            <p:cNvPicPr>
              <a:picLocks noChangeAspect="1"/>
            </p:cNvPicPr>
            <p:nvPr/>
          </p:nvPicPr>
          <p:blipFill rotWithShape="1">
            <a:blip r:embed="rId3"/>
            <a:srcRect l="50000" t="35300" r="4187" b="31722"/>
            <a:stretch/>
          </p:blipFill>
          <p:spPr>
            <a:xfrm>
              <a:off x="3635896" y="3345070"/>
              <a:ext cx="2592288" cy="2261632"/>
            </a:xfrm>
            <a:prstGeom prst="rect">
              <a:avLst/>
            </a:prstGeom>
          </p:spPr>
        </p:pic>
        <p:pic>
          <p:nvPicPr>
            <p:cNvPr id="14" name="Picture 13"/>
            <p:cNvPicPr>
              <a:picLocks noChangeAspect="1"/>
            </p:cNvPicPr>
            <p:nvPr/>
          </p:nvPicPr>
          <p:blipFill rotWithShape="1">
            <a:blip r:embed="rId3"/>
            <a:srcRect l="19457" t="24801" r="75452" b="67849"/>
            <a:stretch/>
          </p:blipFill>
          <p:spPr>
            <a:xfrm rot="10800000">
              <a:off x="4186963" y="2923404"/>
              <a:ext cx="288032" cy="793627"/>
            </a:xfrm>
            <a:prstGeom prst="rect">
              <a:avLst/>
            </a:prstGeom>
          </p:spPr>
        </p:pic>
        <p:sp>
          <p:nvSpPr>
            <p:cNvPr id="15" name="Rectangle 14"/>
            <p:cNvSpPr/>
            <p:nvPr/>
          </p:nvSpPr>
          <p:spPr>
            <a:xfrm>
              <a:off x="4427984" y="3324767"/>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a:srcRect l="40400" t="14483" r="31926" b="81317"/>
            <a:stretch/>
          </p:blipFill>
          <p:spPr>
            <a:xfrm>
              <a:off x="2123936" y="1981232"/>
              <a:ext cx="1565920" cy="288033"/>
            </a:xfrm>
            <a:prstGeom prst="rect">
              <a:avLst/>
            </a:prstGeom>
          </p:spPr>
        </p:pic>
        <p:sp>
          <p:nvSpPr>
            <p:cNvPr id="17" name="Rectangle 16"/>
            <p:cNvSpPr/>
            <p:nvPr/>
          </p:nvSpPr>
          <p:spPr>
            <a:xfrm>
              <a:off x="2525246" y="2205481"/>
              <a:ext cx="393421" cy="436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223522" y="6555278"/>
            <a:ext cx="5636479" cy="246221"/>
          </a:xfrm>
          <a:prstGeom prst="rect">
            <a:avLst/>
          </a:prstGeom>
          <a:noFill/>
        </p:spPr>
        <p:txBody>
          <a:bodyPr wrap="none" rtlCol="0">
            <a:spAutoFit/>
          </a:bodyPr>
          <a:lstStyle/>
          <a:p>
            <a:r>
              <a:rPr lang="en-US" sz="1000" dirty="0"/>
              <a:t>https://</a:t>
            </a:r>
            <a:r>
              <a:rPr lang="en-US" sz="1000" dirty="0" err="1"/>
              <a:t>bitesizebio.com</a:t>
            </a:r>
            <a:r>
              <a:rPr lang="en-US" sz="1000" dirty="0"/>
              <a:t>/13546/sequencing-by-synthesis-explaining-the-illumina-sequencing-technology/</a:t>
            </a:r>
          </a:p>
        </p:txBody>
      </p:sp>
    </p:spTree>
    <p:extLst>
      <p:ext uri="{BB962C8B-B14F-4D97-AF65-F5344CB8AC3E}">
        <p14:creationId xmlns:p14="http://schemas.microsoft.com/office/powerpoint/2010/main" val="1872783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Paired End Reads</a:t>
            </a:r>
            <a:endParaRPr lang="en-GB" dirty="0"/>
          </a:p>
        </p:txBody>
      </p:sp>
      <p:sp>
        <p:nvSpPr>
          <p:cNvPr id="2" name="Content Placeholder 1"/>
          <p:cNvSpPr>
            <a:spLocks noGrp="1"/>
          </p:cNvSpPr>
          <p:nvPr>
            <p:ph idx="1"/>
          </p:nvPr>
        </p:nvSpPr>
        <p:spPr>
          <a:xfrm>
            <a:off x="4459357" y="1272209"/>
            <a:ext cx="4283005" cy="4861892"/>
          </a:xfrm>
        </p:spPr>
        <p:txBody>
          <a:bodyPr/>
          <a:lstStyle/>
          <a:p>
            <a:r>
              <a:rPr lang="en-GB" dirty="0"/>
              <a:t>Sequence both ends of the DNA fragments - forward and reverse orientation</a:t>
            </a:r>
          </a:p>
          <a:p>
            <a:r>
              <a:rPr lang="en-GB" dirty="0"/>
              <a:t>Each read pair gives the sequence at </a:t>
            </a:r>
            <a:r>
              <a:rPr lang="en-GB" dirty="0" smtClean="0"/>
              <a:t>either end </a:t>
            </a:r>
            <a:r>
              <a:rPr lang="en-GB" dirty="0"/>
              <a:t>of the </a:t>
            </a:r>
            <a:r>
              <a:rPr lang="en-GB" dirty="0" smtClean="0"/>
              <a:t>fragments</a:t>
            </a:r>
          </a:p>
          <a:p>
            <a:r>
              <a:rPr lang="en-GB" dirty="0" smtClean="0"/>
              <a:t>Paired reads are complementary to one another</a:t>
            </a:r>
          </a:p>
          <a:p>
            <a:r>
              <a:rPr lang="en-GB" dirty="0" smtClean="0"/>
              <a:t>Must be kept in sync</a:t>
            </a:r>
            <a:endParaRPr lang="en-GB" dirty="0"/>
          </a:p>
          <a:p>
            <a:r>
              <a:rPr lang="en-GB" dirty="0"/>
              <a:t>Insert size and sequence of the fragment can be inferred after mapping</a:t>
            </a:r>
          </a:p>
          <a:p>
            <a:r>
              <a:rPr lang="en-GB" dirty="0"/>
              <a:t>Improves </a:t>
            </a:r>
            <a:r>
              <a:rPr lang="en-GB" dirty="0" err="1"/>
              <a:t>mappability</a:t>
            </a:r>
            <a:r>
              <a:rPr lang="en-GB" dirty="0"/>
              <a:t>, allows identification of </a:t>
            </a:r>
            <a:r>
              <a:rPr lang="en-GB" dirty="0" err="1"/>
              <a:t>indels</a:t>
            </a:r>
            <a:r>
              <a:rPr lang="en-GB" dirty="0"/>
              <a:t>, effectively doubles the coverage</a:t>
            </a:r>
          </a:p>
          <a:p>
            <a:endParaRPr lang="en-US" dirty="0"/>
          </a:p>
        </p:txBody>
      </p:sp>
      <p:pic>
        <p:nvPicPr>
          <p:cNvPr id="4" name="Picture 3"/>
          <p:cNvPicPr>
            <a:picLocks noChangeAspect="1"/>
          </p:cNvPicPr>
          <p:nvPr/>
        </p:nvPicPr>
        <p:blipFill>
          <a:blip r:embed="rId3"/>
          <a:stretch>
            <a:fillRect/>
          </a:stretch>
        </p:blipFill>
        <p:spPr>
          <a:xfrm>
            <a:off x="761997" y="1209106"/>
            <a:ext cx="2650437" cy="4924995"/>
          </a:xfrm>
          <a:prstGeom prst="rect">
            <a:avLst/>
          </a:prstGeom>
        </p:spPr>
      </p:pic>
      <p:sp>
        <p:nvSpPr>
          <p:cNvPr id="5" name="TextBox 4"/>
          <p:cNvSpPr txBox="1"/>
          <p:nvPr/>
        </p:nvSpPr>
        <p:spPr>
          <a:xfrm>
            <a:off x="4711148" y="6599722"/>
            <a:ext cx="4112023" cy="246221"/>
          </a:xfrm>
          <a:prstGeom prst="rect">
            <a:avLst/>
          </a:prstGeom>
          <a:noFill/>
        </p:spPr>
        <p:txBody>
          <a:bodyPr wrap="none" rtlCol="0">
            <a:spAutoFit/>
          </a:bodyPr>
          <a:lstStyle/>
          <a:p>
            <a:r>
              <a:rPr lang="en-US" sz="1000"/>
              <a:t>https://</a:t>
            </a:r>
            <a:r>
              <a:rPr lang="en-US" sz="1000" dirty="0" err="1"/>
              <a:t>www.illumina.com</a:t>
            </a:r>
            <a:r>
              <a:rPr lang="en-US" sz="1000" dirty="0"/>
              <a:t>/technology/</a:t>
            </a:r>
            <a:r>
              <a:rPr lang="en-US" sz="1000" dirty="0" err="1"/>
              <a:t>paired_end_sequencing_assay.html</a:t>
            </a:r>
            <a:endParaRPr lang="en-US" sz="1000" dirty="0"/>
          </a:p>
        </p:txBody>
      </p:sp>
    </p:spTree>
    <p:extLst>
      <p:ext uri="{BB962C8B-B14F-4D97-AF65-F5344CB8AC3E}">
        <p14:creationId xmlns:p14="http://schemas.microsoft.com/office/powerpoint/2010/main" val="209882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Barcoding</a:t>
            </a:r>
            <a:endParaRPr lang="en-GB" dirty="0"/>
          </a:p>
        </p:txBody>
      </p:sp>
      <p:pic>
        <p:nvPicPr>
          <p:cNvPr id="4" name="Picture 3"/>
          <p:cNvPicPr>
            <a:picLocks noChangeAspect="1"/>
          </p:cNvPicPr>
          <p:nvPr/>
        </p:nvPicPr>
        <p:blipFill rotWithShape="1">
          <a:blip r:embed="rId3"/>
          <a:srcRect l="638" t="1758" r="20511" b="937"/>
          <a:stretch/>
        </p:blipFill>
        <p:spPr>
          <a:xfrm>
            <a:off x="304799" y="1371599"/>
            <a:ext cx="7520609" cy="4509339"/>
          </a:xfrm>
          <a:prstGeom prst="rect">
            <a:avLst/>
          </a:prstGeom>
        </p:spPr>
      </p:pic>
      <p:sp>
        <p:nvSpPr>
          <p:cNvPr id="5" name="TextBox 4"/>
          <p:cNvSpPr txBox="1"/>
          <p:nvPr/>
        </p:nvSpPr>
        <p:spPr>
          <a:xfrm>
            <a:off x="2292626" y="6569059"/>
            <a:ext cx="6765235" cy="246221"/>
          </a:xfrm>
          <a:prstGeom prst="rect">
            <a:avLst/>
          </a:prstGeom>
          <a:noFill/>
        </p:spPr>
        <p:txBody>
          <a:bodyPr wrap="square" rtlCol="0">
            <a:spAutoFit/>
          </a:bodyPr>
          <a:lstStyle/>
          <a:p>
            <a:r>
              <a:rPr lang="en-US" sz="1000" dirty="0"/>
              <a:t>https://</a:t>
            </a:r>
            <a:r>
              <a:rPr lang="en-US" sz="1000" dirty="0" err="1"/>
              <a:t>emea.illumina.com</a:t>
            </a:r>
            <a:r>
              <a:rPr lang="en-US" sz="1000" dirty="0"/>
              <a:t>/content/dam/</a:t>
            </a:r>
            <a:r>
              <a:rPr lang="en-US" sz="1000" dirty="0" err="1"/>
              <a:t>illumina</a:t>
            </a:r>
            <a:r>
              <a:rPr lang="en-US" sz="1000" dirty="0"/>
              <a:t>-marketing/documents/products/</a:t>
            </a:r>
            <a:r>
              <a:rPr lang="en-US" sz="1000" dirty="0" err="1"/>
              <a:t>illumina_sequencing_introduction.pdf</a:t>
            </a:r>
            <a:endParaRPr lang="en-US" sz="1000" dirty="0"/>
          </a:p>
        </p:txBody>
      </p:sp>
    </p:spTree>
    <p:extLst>
      <p:ext uri="{BB962C8B-B14F-4D97-AF65-F5344CB8AC3E}">
        <p14:creationId xmlns:p14="http://schemas.microsoft.com/office/powerpoint/2010/main" val="1323247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Applications for NGS</a:t>
            </a:r>
          </a:p>
        </p:txBody>
      </p:sp>
      <p:sp>
        <p:nvSpPr>
          <p:cNvPr id="2" name="Content Placeholder 1"/>
          <p:cNvSpPr>
            <a:spLocks noGrp="1"/>
          </p:cNvSpPr>
          <p:nvPr>
            <p:ph idx="1"/>
          </p:nvPr>
        </p:nvSpPr>
        <p:spPr>
          <a:xfrm>
            <a:off x="368711" y="1496321"/>
            <a:ext cx="8373651" cy="4425748"/>
          </a:xfrm>
        </p:spPr>
        <p:txBody>
          <a:bodyPr/>
          <a:lstStyle/>
          <a:p>
            <a:r>
              <a:rPr lang="en-GB" b="1" dirty="0"/>
              <a:t>Genomics</a:t>
            </a:r>
          </a:p>
          <a:p>
            <a:pPr lvl="1"/>
            <a:r>
              <a:rPr lang="en-GB" dirty="0"/>
              <a:t>Whole genome </a:t>
            </a:r>
            <a:r>
              <a:rPr lang="en-GB" i="1" dirty="0"/>
              <a:t>de novo </a:t>
            </a:r>
            <a:r>
              <a:rPr lang="en-GB" dirty="0"/>
              <a:t>assembly</a:t>
            </a:r>
          </a:p>
          <a:p>
            <a:pPr lvl="1"/>
            <a:r>
              <a:rPr lang="en-GB" dirty="0"/>
              <a:t>Genotyping and variant calling</a:t>
            </a:r>
          </a:p>
          <a:p>
            <a:pPr lvl="1"/>
            <a:r>
              <a:rPr lang="en-GB" dirty="0"/>
              <a:t>Whole exome sequencing</a:t>
            </a:r>
          </a:p>
          <a:p>
            <a:pPr lvl="1"/>
            <a:r>
              <a:rPr lang="en-GB" dirty="0"/>
              <a:t>Metagenomics </a:t>
            </a:r>
          </a:p>
          <a:p>
            <a:r>
              <a:rPr lang="en-GB" b="1" dirty="0"/>
              <a:t>Gene regulation</a:t>
            </a:r>
          </a:p>
          <a:p>
            <a:pPr lvl="1"/>
            <a:r>
              <a:rPr lang="en-GB" dirty="0"/>
              <a:t>Transcription factor binding</a:t>
            </a:r>
          </a:p>
          <a:p>
            <a:pPr lvl="1"/>
            <a:r>
              <a:rPr lang="en-GB" dirty="0"/>
              <a:t>Chromatin modifications</a:t>
            </a:r>
          </a:p>
          <a:p>
            <a:pPr lvl="1"/>
            <a:r>
              <a:rPr lang="en-GB" dirty="0" err="1"/>
              <a:t>ncRNA</a:t>
            </a:r>
            <a:r>
              <a:rPr lang="en-GB" dirty="0"/>
              <a:t> binding</a:t>
            </a:r>
          </a:p>
          <a:p>
            <a:pPr lvl="1"/>
            <a:r>
              <a:rPr lang="en-GB" dirty="0"/>
              <a:t>DNA methylation </a:t>
            </a:r>
          </a:p>
          <a:p>
            <a:r>
              <a:rPr lang="en-GB" b="1" dirty="0"/>
              <a:t>Transcriptomics</a:t>
            </a:r>
          </a:p>
          <a:p>
            <a:pPr lvl="1"/>
            <a:r>
              <a:rPr lang="en-GB" dirty="0"/>
              <a:t>Whole transcriptome assembly</a:t>
            </a:r>
          </a:p>
          <a:p>
            <a:pPr lvl="1"/>
            <a:r>
              <a:rPr lang="en-GB" dirty="0"/>
              <a:t>Gene expression analysis</a:t>
            </a:r>
          </a:p>
          <a:p>
            <a:pPr lvl="1"/>
            <a:r>
              <a:rPr lang="en-GB" dirty="0" smtClean="0"/>
              <a:t>Splicing</a:t>
            </a:r>
            <a:endParaRPr lang="en-GB" dirty="0"/>
          </a:p>
        </p:txBody>
      </p:sp>
    </p:spTree>
    <p:extLst>
      <p:ext uri="{BB962C8B-B14F-4D97-AF65-F5344CB8AC3E}">
        <p14:creationId xmlns:p14="http://schemas.microsoft.com/office/powerpoint/2010/main" val="480941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Experimental Design</a:t>
            </a:r>
          </a:p>
        </p:txBody>
      </p:sp>
      <p:sp>
        <p:nvSpPr>
          <p:cNvPr id="2" name="Content Placeholder 1"/>
          <p:cNvSpPr>
            <a:spLocks noGrp="1"/>
          </p:cNvSpPr>
          <p:nvPr>
            <p:ph idx="1"/>
          </p:nvPr>
        </p:nvSpPr>
        <p:spPr>
          <a:xfrm>
            <a:off x="362904" y="1363799"/>
            <a:ext cx="8373651" cy="4425748"/>
          </a:xfrm>
        </p:spPr>
        <p:txBody>
          <a:bodyPr/>
          <a:lstStyle/>
          <a:p>
            <a:r>
              <a:rPr lang="en-GB" sz="1800" dirty="0"/>
              <a:t>Replicates (how many you need should be determined before you start based on what you want to test </a:t>
            </a:r>
            <a:r>
              <a:rPr lang="mr-IN" sz="1800" dirty="0"/>
              <a:t>–</a:t>
            </a:r>
            <a:r>
              <a:rPr lang="en-GB" sz="1800" dirty="0"/>
              <a:t> power calculation)</a:t>
            </a:r>
          </a:p>
          <a:p>
            <a:r>
              <a:rPr lang="en-GB" sz="1800" dirty="0"/>
              <a:t>Batch effects (control for batch effects through blocking and randomisation)</a:t>
            </a:r>
          </a:p>
          <a:p>
            <a:r>
              <a:rPr lang="en-GB" sz="1800" dirty="0"/>
              <a:t>Paired end or single end</a:t>
            </a:r>
          </a:p>
          <a:p>
            <a:r>
              <a:rPr lang="en-GB" sz="1800" dirty="0"/>
              <a:t>DNA/RNA extraction procedure</a:t>
            </a:r>
          </a:p>
          <a:p>
            <a:r>
              <a:rPr lang="en-GB" sz="1800" dirty="0"/>
              <a:t>Library preparation kit</a:t>
            </a:r>
          </a:p>
          <a:p>
            <a:r>
              <a:rPr lang="en-GB" sz="1800" dirty="0"/>
              <a:t>Protocol optimisation</a:t>
            </a:r>
          </a:p>
          <a:p>
            <a:r>
              <a:rPr lang="en-GB" sz="1800" dirty="0"/>
              <a:t>Number of cycles (read length)</a:t>
            </a:r>
          </a:p>
          <a:p>
            <a:r>
              <a:rPr lang="en-GB" sz="1800" dirty="0"/>
              <a:t>Stranded?</a:t>
            </a:r>
          </a:p>
          <a:p>
            <a:r>
              <a:rPr lang="en-GB" sz="1800" dirty="0"/>
              <a:t>Coverage (be aware of non-uniform coverage </a:t>
            </a:r>
            <a:r>
              <a:rPr lang="mr-IN" sz="1800" dirty="0"/>
              <a:t>–</a:t>
            </a:r>
            <a:r>
              <a:rPr lang="en-GB" sz="1800" dirty="0"/>
              <a:t> e.g. heterochromatin)</a:t>
            </a:r>
          </a:p>
          <a:p>
            <a:r>
              <a:rPr lang="en-GB" sz="1800" dirty="0"/>
              <a:t>Multiplexing</a:t>
            </a:r>
          </a:p>
          <a:p>
            <a:r>
              <a:rPr lang="en-GB" sz="1800" dirty="0"/>
              <a:t>Controls</a:t>
            </a:r>
          </a:p>
          <a:p>
            <a:r>
              <a:rPr lang="en-GB" sz="1800" dirty="0"/>
              <a:t>Low complexity and </a:t>
            </a:r>
            <a:r>
              <a:rPr lang="en-GB" sz="1800" dirty="0" smtClean="0"/>
              <a:t>contamination</a:t>
            </a:r>
            <a:endParaRPr lang="en-GB" sz="1800" dirty="0"/>
          </a:p>
        </p:txBody>
      </p:sp>
    </p:spTree>
    <p:extLst>
      <p:ext uri="{BB962C8B-B14F-4D97-AF65-F5344CB8AC3E}">
        <p14:creationId xmlns:p14="http://schemas.microsoft.com/office/powerpoint/2010/main" val="52401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tx1"/>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1879970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Raw Sequencing Data (.</a:t>
            </a:r>
            <a:r>
              <a:rPr lang="en-GB" dirty="0" err="1"/>
              <a:t>fastq</a:t>
            </a:r>
            <a:r>
              <a:rPr lang="en-GB" dirty="0"/>
              <a:t>)</a:t>
            </a:r>
          </a:p>
        </p:txBody>
      </p:sp>
      <p:sp>
        <p:nvSpPr>
          <p:cNvPr id="2" name="Content Placeholder 1"/>
          <p:cNvSpPr>
            <a:spLocks noGrp="1"/>
          </p:cNvSpPr>
          <p:nvPr>
            <p:ph idx="1"/>
          </p:nvPr>
        </p:nvSpPr>
        <p:spPr>
          <a:xfrm>
            <a:off x="362904" y="1128703"/>
            <a:ext cx="8373651" cy="4425748"/>
          </a:xfrm>
        </p:spPr>
        <p:txBody>
          <a:bodyPr/>
          <a:lstStyle/>
          <a:p>
            <a:r>
              <a:rPr lang="en-GB" sz="1400" dirty="0"/>
              <a:t>Similar to sequence .</a:t>
            </a:r>
            <a:r>
              <a:rPr lang="en-GB" sz="1400" dirty="0" err="1"/>
              <a:t>fasta</a:t>
            </a:r>
            <a:r>
              <a:rPr lang="en-GB" sz="1400" dirty="0"/>
              <a:t> format but with quality scores</a:t>
            </a:r>
          </a:p>
          <a:p>
            <a:r>
              <a:rPr lang="en-GB" sz="1400" dirty="0"/>
              <a:t>Plain text file</a:t>
            </a:r>
          </a:p>
          <a:p>
            <a:r>
              <a:rPr lang="en-GB" sz="1400" dirty="0"/>
              <a:t>4 lines per read:</a:t>
            </a:r>
          </a:p>
          <a:p>
            <a:pPr lvl="1"/>
            <a:r>
              <a:rPr lang="en-GB" sz="600" dirty="0">
                <a:solidFill>
                  <a:srgbClr val="FF0000"/>
                </a:solidFill>
                <a:latin typeface="Courier" charset="0"/>
                <a:ea typeface="Courier" charset="0"/>
                <a:cs typeface="Courier" charset="0"/>
              </a:rPr>
              <a:t>Header:   </a:t>
            </a:r>
            <a:r>
              <a:rPr lang="en-GB" sz="600" dirty="0">
                <a:latin typeface="Courier" charset="0"/>
                <a:ea typeface="Courier" charset="0"/>
                <a:cs typeface="Courier" charset="0"/>
              </a:rPr>
              <a:t>@HWI-ST300:393:C5YVGACXX:4:1101:1218:2444 1:N:0:CGATGT</a:t>
            </a:r>
          </a:p>
          <a:p>
            <a:pPr lvl="1"/>
            <a:r>
              <a:rPr lang="en-GB" sz="600" dirty="0">
                <a:solidFill>
                  <a:srgbClr val="FF0000"/>
                </a:solidFill>
                <a:latin typeface="Courier" charset="0"/>
                <a:ea typeface="Courier" charset="0"/>
                <a:cs typeface="Courier" charset="0"/>
              </a:rPr>
              <a:t>Sequence: </a:t>
            </a:r>
            <a:r>
              <a:rPr lang="en-GB" sz="600" dirty="0">
                <a:latin typeface="Courier" charset="0"/>
                <a:ea typeface="Courier" charset="0"/>
                <a:cs typeface="Courier" charset="0"/>
              </a:rPr>
              <a:t>CCTTGCGGTACTAGTTCTATAGCTCCTAGATGTACGAATTTCTTTCTCCAATACTTTTAGTAGGATAAATGTTTTGATTTATATAATAGTATAATTATAT</a:t>
            </a:r>
          </a:p>
          <a:p>
            <a:pPr lvl="1"/>
            <a:r>
              <a:rPr lang="en-GB" sz="600" dirty="0">
                <a:solidFill>
                  <a:srgbClr val="FF0000"/>
                </a:solidFill>
                <a:latin typeface="Courier" charset="0"/>
                <a:ea typeface="Courier" charset="0"/>
                <a:cs typeface="Courier" charset="0"/>
              </a:rPr>
              <a:t>Spacer:   </a:t>
            </a:r>
            <a:r>
              <a:rPr lang="en-GB" sz="600" dirty="0">
                <a:latin typeface="Courier" charset="0"/>
                <a:ea typeface="Courier" charset="0"/>
                <a:cs typeface="Courier" charset="0"/>
              </a:rPr>
              <a:t>+</a:t>
            </a:r>
          </a:p>
          <a:p>
            <a:pPr lvl="1"/>
            <a:r>
              <a:rPr lang="en-GB" sz="600" dirty="0">
                <a:solidFill>
                  <a:srgbClr val="FF0000"/>
                </a:solidFill>
                <a:latin typeface="Courier" charset="0"/>
                <a:ea typeface="Courier" charset="0"/>
                <a:cs typeface="Courier" charset="0"/>
              </a:rPr>
              <a:t>Quality:  </a:t>
            </a:r>
            <a:r>
              <a:rPr lang="en-GB" sz="600" dirty="0">
                <a:latin typeface="Courier" charset="0"/>
                <a:ea typeface="Courier" charset="0"/>
                <a:cs typeface="Courier" charset="0"/>
              </a:rPr>
              <a:t>BBBFFBF7FFFFFFBFFF&lt;FFFFIIIF0BFFFBBFFFFFFIBFFF07BFF7BFBFFFI&lt;B7BFB&lt;F&lt;&lt;&lt;&lt;B&lt;FBF&lt;BBFBBFB&lt;&lt;BB&lt;&lt;B&lt;B0&lt;BF&lt;BBB</a:t>
            </a:r>
          </a:p>
          <a:p>
            <a:r>
              <a:rPr lang="en-GB" sz="1400" dirty="0">
                <a:ea typeface="Courier" charset="0"/>
                <a:cs typeface="Courier" charset="0"/>
              </a:rPr>
              <a:t>2 files for paired end </a:t>
            </a:r>
            <a:r>
              <a:rPr lang="mr-IN" sz="1400" dirty="0">
                <a:ea typeface="Courier" charset="0"/>
                <a:cs typeface="Courier" charset="0"/>
              </a:rPr>
              <a:t>–</a:t>
            </a:r>
            <a:r>
              <a:rPr lang="en-GB" sz="1400" dirty="0">
                <a:ea typeface="Courier" charset="0"/>
                <a:cs typeface="Courier" charset="0"/>
              </a:rPr>
              <a:t> forward and reverse (must be in sync)</a:t>
            </a:r>
          </a:p>
          <a:p>
            <a:r>
              <a:rPr lang="en-GB" sz="1400" dirty="0">
                <a:ea typeface="Courier" charset="0"/>
                <a:cs typeface="Courier" charset="0"/>
              </a:rPr>
              <a:t>Header tells you:</a:t>
            </a:r>
          </a:p>
          <a:p>
            <a:pPr lvl="1"/>
            <a:r>
              <a:rPr lang="en-GB" sz="600" dirty="0">
                <a:ea typeface="Courier" charset="0"/>
                <a:cs typeface="Courier" charset="0"/>
              </a:rPr>
              <a:t>Instrument ID (</a:t>
            </a:r>
            <a:r>
              <a:rPr lang="en-GB" sz="600" dirty="0">
                <a:latin typeface="Courier" charset="0"/>
                <a:ea typeface="Courier" charset="0"/>
                <a:cs typeface="Courier" charset="0"/>
              </a:rPr>
              <a:t>HWI-ST300</a:t>
            </a:r>
            <a:r>
              <a:rPr lang="en-GB" sz="600" dirty="0">
                <a:ea typeface="Courier" charset="0"/>
                <a:cs typeface="Courier" charset="0"/>
              </a:rPr>
              <a:t>)</a:t>
            </a:r>
          </a:p>
          <a:p>
            <a:pPr lvl="1"/>
            <a:r>
              <a:rPr lang="en-GB" sz="600" dirty="0">
                <a:ea typeface="Courier" charset="0"/>
                <a:cs typeface="Courier" charset="0"/>
              </a:rPr>
              <a:t>Run ID (</a:t>
            </a:r>
            <a:r>
              <a:rPr lang="en-GB" sz="600" dirty="0">
                <a:latin typeface="Courier" charset="0"/>
                <a:ea typeface="Courier" charset="0"/>
                <a:cs typeface="Courier" charset="0"/>
              </a:rPr>
              <a:t>393</a:t>
            </a:r>
            <a:r>
              <a:rPr lang="en-GB" sz="600" dirty="0">
                <a:ea typeface="Courier" charset="0"/>
                <a:cs typeface="Courier" charset="0"/>
              </a:rPr>
              <a:t>)</a:t>
            </a:r>
          </a:p>
          <a:p>
            <a:pPr lvl="1"/>
            <a:r>
              <a:rPr lang="en-GB" sz="600" dirty="0">
                <a:ea typeface="Courier" charset="0"/>
                <a:cs typeface="Courier" charset="0"/>
              </a:rPr>
              <a:t>Flow Cell ID (</a:t>
            </a:r>
            <a:r>
              <a:rPr lang="en-GB" sz="600" dirty="0">
                <a:latin typeface="Courier" charset="0"/>
                <a:ea typeface="Courier" charset="0"/>
                <a:cs typeface="Courier" charset="0"/>
              </a:rPr>
              <a:t>C5YVGACXX</a:t>
            </a:r>
            <a:r>
              <a:rPr lang="en-GB" sz="600" dirty="0">
                <a:ea typeface="Courier" charset="0"/>
                <a:cs typeface="Courier" charset="0"/>
              </a:rPr>
              <a:t>)</a:t>
            </a:r>
          </a:p>
          <a:p>
            <a:pPr lvl="1"/>
            <a:r>
              <a:rPr lang="en-GB" sz="600" dirty="0">
                <a:ea typeface="Courier" charset="0"/>
                <a:cs typeface="Courier" charset="0"/>
              </a:rPr>
              <a:t>Flow cell lane (</a:t>
            </a:r>
            <a:r>
              <a:rPr lang="en-GB" sz="600" dirty="0">
                <a:latin typeface="Courier" charset="0"/>
                <a:ea typeface="Courier" charset="0"/>
                <a:cs typeface="Courier" charset="0"/>
              </a:rPr>
              <a:t>4</a:t>
            </a:r>
            <a:r>
              <a:rPr lang="en-GB" sz="600" dirty="0">
                <a:ea typeface="Courier" charset="0"/>
                <a:cs typeface="Courier" charset="0"/>
              </a:rPr>
              <a:t>)</a:t>
            </a:r>
          </a:p>
          <a:p>
            <a:pPr lvl="1"/>
            <a:r>
              <a:rPr lang="en-GB" sz="600" dirty="0">
                <a:ea typeface="Courier" charset="0"/>
                <a:cs typeface="Courier" charset="0"/>
              </a:rPr>
              <a:t>Tile number on the lane (</a:t>
            </a:r>
            <a:r>
              <a:rPr lang="en-GB" sz="600" dirty="0">
                <a:latin typeface="Courier" charset="0"/>
                <a:ea typeface="Courier" charset="0"/>
                <a:cs typeface="Courier" charset="0"/>
              </a:rPr>
              <a:t>1101</a:t>
            </a:r>
            <a:r>
              <a:rPr lang="en-GB" sz="600" dirty="0">
                <a:ea typeface="Courier" charset="0"/>
                <a:cs typeface="Courier" charset="0"/>
              </a:rPr>
              <a:t>)</a:t>
            </a:r>
          </a:p>
          <a:p>
            <a:pPr lvl="1"/>
            <a:r>
              <a:rPr lang="en-GB" sz="600" dirty="0">
                <a:ea typeface="Courier" charset="0"/>
                <a:cs typeface="Courier" charset="0"/>
              </a:rPr>
              <a:t>x-coordinate of cluster on the tile (</a:t>
            </a:r>
            <a:r>
              <a:rPr lang="en-GB" sz="600" dirty="0">
                <a:latin typeface="Courier" charset="0"/>
                <a:ea typeface="Courier" charset="0"/>
                <a:cs typeface="Courier" charset="0"/>
              </a:rPr>
              <a:t>1218</a:t>
            </a:r>
            <a:r>
              <a:rPr lang="en-GB" sz="600" dirty="0">
                <a:ea typeface="Courier" charset="0"/>
                <a:cs typeface="Courier" charset="0"/>
              </a:rPr>
              <a:t>)</a:t>
            </a:r>
          </a:p>
          <a:p>
            <a:pPr lvl="1"/>
            <a:r>
              <a:rPr lang="en-GB" sz="600" dirty="0">
                <a:ea typeface="Courier" charset="0"/>
                <a:cs typeface="Courier" charset="0"/>
              </a:rPr>
              <a:t>y-coordinate of cluster on the tile(</a:t>
            </a:r>
            <a:r>
              <a:rPr lang="en-GB" sz="600" dirty="0">
                <a:latin typeface="Courier" charset="0"/>
                <a:ea typeface="Courier" charset="0"/>
                <a:cs typeface="Courier" charset="0"/>
              </a:rPr>
              <a:t>2444</a:t>
            </a:r>
            <a:r>
              <a:rPr lang="en-GB" sz="600" dirty="0">
                <a:ea typeface="Courier" charset="0"/>
                <a:cs typeface="Courier" charset="0"/>
              </a:rPr>
              <a:t>)</a:t>
            </a:r>
          </a:p>
          <a:p>
            <a:pPr lvl="1"/>
            <a:r>
              <a:rPr lang="en-GB" sz="600" dirty="0">
                <a:ea typeface="Courier" charset="0"/>
                <a:cs typeface="Courier" charset="0"/>
              </a:rPr>
              <a:t>Pair number (</a:t>
            </a:r>
            <a:r>
              <a:rPr lang="en-GB" sz="600" dirty="0">
                <a:latin typeface="Courier" charset="0"/>
                <a:ea typeface="Courier" charset="0"/>
                <a:cs typeface="Courier" charset="0"/>
              </a:rPr>
              <a:t>1</a:t>
            </a:r>
            <a:r>
              <a:rPr lang="en-GB" sz="600" dirty="0">
                <a:ea typeface="Courier" charset="0"/>
                <a:cs typeface="Courier" charset="0"/>
              </a:rPr>
              <a:t>)</a:t>
            </a:r>
          </a:p>
          <a:p>
            <a:pPr lvl="1"/>
            <a:r>
              <a:rPr lang="en-GB" sz="600" dirty="0">
                <a:ea typeface="Courier" charset="0"/>
                <a:cs typeface="Courier" charset="0"/>
              </a:rPr>
              <a:t>Filter code (</a:t>
            </a:r>
            <a:r>
              <a:rPr lang="en-GB" sz="600" dirty="0">
                <a:latin typeface="Courier" charset="0"/>
                <a:ea typeface="Courier" charset="0"/>
                <a:cs typeface="Courier" charset="0"/>
              </a:rPr>
              <a:t>N</a:t>
            </a:r>
            <a:r>
              <a:rPr lang="en-GB" sz="600" dirty="0">
                <a:ea typeface="Courier" charset="0"/>
                <a:cs typeface="Courier" charset="0"/>
              </a:rPr>
              <a:t>)</a:t>
            </a:r>
          </a:p>
          <a:p>
            <a:pPr lvl="1"/>
            <a:r>
              <a:rPr lang="en-GB" sz="600" dirty="0">
                <a:ea typeface="Courier" charset="0"/>
                <a:cs typeface="Courier" charset="0"/>
              </a:rPr>
              <a:t>Control bits (</a:t>
            </a:r>
            <a:r>
              <a:rPr lang="en-GB" sz="600" dirty="0">
                <a:latin typeface="Courier" charset="0"/>
                <a:ea typeface="Courier" charset="0"/>
                <a:cs typeface="Courier" charset="0"/>
              </a:rPr>
              <a:t>0</a:t>
            </a:r>
            <a:r>
              <a:rPr lang="en-GB" sz="600" dirty="0">
                <a:ea typeface="Courier" charset="0"/>
                <a:cs typeface="Courier" charset="0"/>
              </a:rPr>
              <a:t>)</a:t>
            </a:r>
          </a:p>
          <a:p>
            <a:pPr lvl="1"/>
            <a:r>
              <a:rPr lang="en-GB" sz="600" dirty="0">
                <a:ea typeface="Courier" charset="0"/>
                <a:cs typeface="Courier" charset="0"/>
              </a:rPr>
              <a:t>Barcode (</a:t>
            </a:r>
            <a:r>
              <a:rPr lang="en-GB" sz="600" dirty="0">
                <a:latin typeface="Courier" charset="0"/>
                <a:ea typeface="Courier" charset="0"/>
                <a:cs typeface="Courier" charset="0"/>
              </a:rPr>
              <a:t>CGATGT</a:t>
            </a:r>
            <a:r>
              <a:rPr lang="en-GB" sz="600" dirty="0">
                <a:ea typeface="Courier" charset="0"/>
                <a:cs typeface="Courier" charset="0"/>
              </a:rPr>
              <a:t>)</a:t>
            </a:r>
          </a:p>
          <a:p>
            <a:r>
              <a:rPr lang="en-GB" sz="1400" dirty="0">
                <a:ea typeface="Courier" charset="0"/>
                <a:cs typeface="Courier" charset="0"/>
              </a:rPr>
              <a:t>Base quality encoded in Phred33 format:</a:t>
            </a:r>
          </a:p>
          <a:p>
            <a:pPr lvl="1"/>
            <a:r>
              <a:rPr lang="en-GB" sz="1100" i="1" dirty="0">
                <a:ea typeface="Courier" charset="0"/>
                <a:cs typeface="Courier" charset="0"/>
              </a:rPr>
              <a:t>p </a:t>
            </a:r>
            <a:r>
              <a:rPr lang="en-GB" sz="1100" dirty="0">
                <a:ea typeface="Courier" charset="0"/>
                <a:cs typeface="Courier" charset="0"/>
              </a:rPr>
              <a:t>is the probability of an incorrect base call</a:t>
            </a:r>
            <a:endParaRPr lang="en-GB" sz="1100" i="1" dirty="0">
              <a:ea typeface="Courier" charset="0"/>
              <a:cs typeface="Courier" charset="0"/>
            </a:endParaRPr>
          </a:p>
          <a:p>
            <a:pPr lvl="1"/>
            <a:r>
              <a:rPr lang="en-GB" sz="1100" dirty="0">
                <a:ea typeface="Courier" charset="0"/>
                <a:cs typeface="Courier" charset="0"/>
              </a:rPr>
              <a:t>Q = -10 log</a:t>
            </a:r>
            <a:r>
              <a:rPr lang="en-GB" sz="1100" baseline="-25000" dirty="0">
                <a:ea typeface="Courier" charset="0"/>
                <a:cs typeface="Courier" charset="0"/>
              </a:rPr>
              <a:t>10 </a:t>
            </a:r>
            <a:r>
              <a:rPr lang="en-GB" sz="1100" i="1" dirty="0">
                <a:ea typeface="Courier" charset="0"/>
                <a:cs typeface="Courier" charset="0"/>
              </a:rPr>
              <a:t>p</a:t>
            </a:r>
          </a:p>
          <a:p>
            <a:pPr lvl="1"/>
            <a:r>
              <a:rPr lang="en-GB" sz="1100" dirty="0">
                <a:ea typeface="Courier" charset="0"/>
                <a:cs typeface="Courier" charset="0"/>
              </a:rPr>
              <a:t>Add 33 (ASCII character “!”)</a:t>
            </a:r>
          </a:p>
          <a:p>
            <a:pPr lvl="1"/>
            <a:r>
              <a:rPr lang="en-GB" sz="1100" dirty="0">
                <a:ea typeface="Courier" charset="0"/>
                <a:cs typeface="Courier" charset="0"/>
              </a:rPr>
              <a:t>Convert to ASCII format</a:t>
            </a:r>
          </a:p>
          <a:p>
            <a:pPr lvl="1"/>
            <a:r>
              <a:rPr lang="en-GB" sz="1100" dirty="0">
                <a:ea typeface="Courier" charset="0"/>
                <a:cs typeface="Courier" charset="0"/>
              </a:rPr>
              <a:t>e.g. for </a:t>
            </a:r>
            <a:r>
              <a:rPr lang="en-GB" sz="1100" i="1" dirty="0">
                <a:ea typeface="Courier" charset="0"/>
                <a:cs typeface="Courier" charset="0"/>
              </a:rPr>
              <a:t>p = 0.01 </a:t>
            </a:r>
            <a:r>
              <a:rPr lang="en-GB" sz="1100" dirty="0">
                <a:ea typeface="Courier" charset="0"/>
                <a:cs typeface="Courier" charset="0"/>
              </a:rPr>
              <a:t>(1% chance of error), Q = 20, so Phred+33 = ASCII{20+33} = ASCII{53} = “5</a:t>
            </a:r>
            <a:r>
              <a:rPr lang="en-GB" sz="1100" dirty="0" smtClean="0">
                <a:ea typeface="Courier" charset="0"/>
                <a:cs typeface="Courier" charset="0"/>
              </a:rPr>
              <a:t>”</a:t>
            </a:r>
            <a:endParaRPr lang="en-GB" sz="1100" dirty="0">
              <a:ea typeface="Courier" charset="0"/>
              <a:cs typeface="Courier"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393"/>
          <a:stretch/>
        </p:blipFill>
        <p:spPr>
          <a:xfrm>
            <a:off x="5454926" y="2769705"/>
            <a:ext cx="2884423" cy="3140765"/>
          </a:xfrm>
          <a:prstGeom prst="rect">
            <a:avLst/>
          </a:prstGeom>
        </p:spPr>
      </p:pic>
    </p:spTree>
    <p:extLst>
      <p:ext uri="{BB962C8B-B14F-4D97-AF65-F5344CB8AC3E}">
        <p14:creationId xmlns:p14="http://schemas.microsoft.com/office/powerpoint/2010/main" val="1789994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Quality Control</a:t>
            </a:r>
          </a:p>
        </p:txBody>
      </p:sp>
      <p:pic>
        <p:nvPicPr>
          <p:cNvPr id="4"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5864" y="1480354"/>
            <a:ext cx="3710837" cy="265943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864" y="4448466"/>
            <a:ext cx="3266414" cy="23292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4509120"/>
            <a:ext cx="3096344" cy="22686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940" y="1533446"/>
            <a:ext cx="2721620" cy="2714816"/>
          </a:xfrm>
          <a:prstGeom prst="rect">
            <a:avLst/>
          </a:prstGeom>
        </p:spPr>
      </p:pic>
      <p:sp>
        <p:nvSpPr>
          <p:cNvPr id="9" name="TextBox 8"/>
          <p:cNvSpPr txBox="1"/>
          <p:nvPr/>
        </p:nvSpPr>
        <p:spPr>
          <a:xfrm>
            <a:off x="457199" y="1153887"/>
            <a:ext cx="3087255" cy="369332"/>
          </a:xfrm>
          <a:prstGeom prst="rect">
            <a:avLst/>
          </a:prstGeom>
          <a:noFill/>
        </p:spPr>
        <p:txBody>
          <a:bodyPr wrap="none" rtlCol="0">
            <a:spAutoFit/>
          </a:bodyPr>
          <a:lstStyle/>
          <a:p>
            <a:r>
              <a:rPr lang="en-US" dirty="0" smtClean="0"/>
              <a:t>a) Multiple Genome Alignment</a:t>
            </a:r>
            <a:endParaRPr lang="en-US" dirty="0"/>
          </a:p>
        </p:txBody>
      </p:sp>
      <p:sp>
        <p:nvSpPr>
          <p:cNvPr id="10" name="TextBox 9"/>
          <p:cNvSpPr txBox="1"/>
          <p:nvPr/>
        </p:nvSpPr>
        <p:spPr>
          <a:xfrm>
            <a:off x="584422" y="4218873"/>
            <a:ext cx="3010504" cy="369332"/>
          </a:xfrm>
          <a:prstGeom prst="rect">
            <a:avLst/>
          </a:prstGeom>
          <a:noFill/>
        </p:spPr>
        <p:txBody>
          <a:bodyPr wrap="none" rtlCol="0">
            <a:spAutoFit/>
          </a:bodyPr>
          <a:lstStyle/>
          <a:p>
            <a:r>
              <a:rPr lang="en-US" dirty="0"/>
              <a:t>c</a:t>
            </a:r>
            <a:r>
              <a:rPr lang="en-US" dirty="0" smtClean="0"/>
              <a:t>) Sequence Duplication Rates</a:t>
            </a:r>
            <a:endParaRPr lang="en-US" dirty="0"/>
          </a:p>
        </p:txBody>
      </p:sp>
      <p:sp>
        <p:nvSpPr>
          <p:cNvPr id="11" name="TextBox 10"/>
          <p:cNvSpPr txBox="1"/>
          <p:nvPr/>
        </p:nvSpPr>
        <p:spPr>
          <a:xfrm>
            <a:off x="4525864" y="1169959"/>
            <a:ext cx="2836610" cy="369332"/>
          </a:xfrm>
          <a:prstGeom prst="rect">
            <a:avLst/>
          </a:prstGeom>
          <a:noFill/>
        </p:spPr>
        <p:txBody>
          <a:bodyPr wrap="none" rtlCol="0">
            <a:spAutoFit/>
          </a:bodyPr>
          <a:lstStyle/>
          <a:p>
            <a:r>
              <a:rPr lang="en-US" dirty="0"/>
              <a:t>b</a:t>
            </a:r>
            <a:r>
              <a:rPr lang="en-US" dirty="0" smtClean="0"/>
              <a:t>) Quality Score Distribution</a:t>
            </a:r>
            <a:endParaRPr lang="en-US" dirty="0"/>
          </a:p>
        </p:txBody>
      </p:sp>
      <p:sp>
        <p:nvSpPr>
          <p:cNvPr id="12" name="TextBox 11"/>
          <p:cNvSpPr txBox="1"/>
          <p:nvPr/>
        </p:nvSpPr>
        <p:spPr>
          <a:xfrm>
            <a:off x="4525864" y="4139788"/>
            <a:ext cx="2149948" cy="369332"/>
          </a:xfrm>
          <a:prstGeom prst="rect">
            <a:avLst/>
          </a:prstGeom>
          <a:noFill/>
        </p:spPr>
        <p:txBody>
          <a:bodyPr wrap="none" rtlCol="0">
            <a:spAutoFit/>
          </a:bodyPr>
          <a:lstStyle/>
          <a:p>
            <a:r>
              <a:rPr lang="en-US" dirty="0" smtClean="0"/>
              <a:t>d) Sequence Content</a:t>
            </a:r>
            <a:endParaRPr lang="en-US" dirty="0"/>
          </a:p>
        </p:txBody>
      </p:sp>
    </p:spTree>
    <p:extLst>
      <p:ext uri="{BB962C8B-B14F-4D97-AF65-F5344CB8AC3E}">
        <p14:creationId xmlns:p14="http://schemas.microsoft.com/office/powerpoint/2010/main" val="34078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Mapping</a:t>
            </a:r>
          </a:p>
        </p:txBody>
      </p:sp>
      <p:sp>
        <p:nvSpPr>
          <p:cNvPr id="2" name="Content Placeholder 1"/>
          <p:cNvSpPr>
            <a:spLocks noGrp="1"/>
          </p:cNvSpPr>
          <p:nvPr>
            <p:ph idx="1"/>
          </p:nvPr>
        </p:nvSpPr>
        <p:spPr>
          <a:xfrm>
            <a:off x="362904" y="1142716"/>
            <a:ext cx="8373651" cy="4425748"/>
          </a:xfrm>
        </p:spPr>
        <p:txBody>
          <a:bodyPr/>
          <a:lstStyle/>
          <a:p>
            <a:r>
              <a:rPr lang="en-GB" sz="1600" dirty="0"/>
              <a:t>For experiments where a sequenced genome exists, the aim is to find the location in the genome/transcriptome from where each individual sequence originated</a:t>
            </a:r>
          </a:p>
          <a:p>
            <a:r>
              <a:rPr lang="en-GB" sz="1600" dirty="0"/>
              <a:t>Mapping algorithms designed to quickly and efficiently find the most likely locus</a:t>
            </a:r>
          </a:p>
          <a:p>
            <a:r>
              <a:rPr lang="en-GB" sz="1600" dirty="0"/>
              <a:t>Sequencing data are not exact:</a:t>
            </a:r>
          </a:p>
          <a:p>
            <a:pPr lvl="1"/>
            <a:r>
              <a:rPr lang="en-GB" sz="1400" dirty="0"/>
              <a:t>DNA/RNA is fragmented prior to sequencing</a:t>
            </a:r>
          </a:p>
          <a:p>
            <a:pPr lvl="1"/>
            <a:r>
              <a:rPr lang="en-GB" sz="1400" dirty="0"/>
              <a:t>Any enrichment steps may result in variable background</a:t>
            </a:r>
          </a:p>
          <a:p>
            <a:pPr lvl="1"/>
            <a:r>
              <a:rPr lang="en-GB" sz="1400" dirty="0"/>
              <a:t>Fragmentation is not random</a:t>
            </a:r>
          </a:p>
          <a:p>
            <a:pPr lvl="1"/>
            <a:r>
              <a:rPr lang="en-GB" sz="1400" dirty="0"/>
              <a:t>Fragments are amplified and PCR biases ensure this is not linear</a:t>
            </a:r>
          </a:p>
          <a:p>
            <a:pPr lvl="1"/>
            <a:r>
              <a:rPr lang="en-GB" sz="1400" dirty="0"/>
              <a:t>Some regions of the genome are easier to sequence than others (e.g. </a:t>
            </a:r>
            <a:r>
              <a:rPr lang="en-GB" sz="1400" dirty="0" err="1"/>
              <a:t>euchromatin</a:t>
            </a:r>
            <a:r>
              <a:rPr lang="en-GB" sz="1400" dirty="0"/>
              <a:t> is less compact than heterochromatin)</a:t>
            </a:r>
          </a:p>
          <a:p>
            <a:pPr lvl="1"/>
            <a:r>
              <a:rPr lang="en-GB" sz="1400" dirty="0"/>
              <a:t>Many repetitive regions of the genome </a:t>
            </a:r>
            <a:r>
              <a:rPr lang="mr-IN" sz="1400" dirty="0"/>
              <a:t>–</a:t>
            </a:r>
            <a:r>
              <a:rPr lang="en-GB" sz="1400" dirty="0"/>
              <a:t> how do we resolve ambiguous mapping?</a:t>
            </a:r>
          </a:p>
          <a:p>
            <a:pPr lvl="1"/>
            <a:r>
              <a:rPr lang="en-GB" sz="1400" dirty="0"/>
              <a:t>Ambiguous mapping more likely with shorter reads</a:t>
            </a:r>
          </a:p>
          <a:p>
            <a:pPr lvl="1"/>
            <a:r>
              <a:rPr lang="en-GB" sz="1400" dirty="0"/>
              <a:t>Errors occur in sequencing</a:t>
            </a:r>
          </a:p>
          <a:p>
            <a:pPr lvl="1"/>
            <a:r>
              <a:rPr lang="en-GB" sz="1400" dirty="0"/>
              <a:t>Mutations in the sample compared to the reference</a:t>
            </a:r>
          </a:p>
          <a:p>
            <a:pPr lvl="1"/>
            <a:r>
              <a:rPr lang="en-GB" sz="1400" dirty="0"/>
              <a:t>Multiple alleles</a:t>
            </a:r>
          </a:p>
          <a:p>
            <a:r>
              <a:rPr lang="en-GB" sz="1600" dirty="0"/>
              <a:t>Choice of mapping algorithm depends on type of data:</a:t>
            </a:r>
          </a:p>
          <a:p>
            <a:pPr lvl="1"/>
            <a:r>
              <a:rPr lang="en-GB" sz="1400" dirty="0"/>
              <a:t>DNA </a:t>
            </a:r>
            <a:r>
              <a:rPr lang="mr-IN" sz="1400" dirty="0"/>
              <a:t>–</a:t>
            </a:r>
            <a:r>
              <a:rPr lang="en-GB" sz="1400" dirty="0"/>
              <a:t> use Burrows-Wheeler transformation method like BWA or Bowtie2</a:t>
            </a:r>
          </a:p>
          <a:p>
            <a:pPr lvl="1"/>
            <a:r>
              <a:rPr lang="en-GB" sz="1400" dirty="0"/>
              <a:t>RNA </a:t>
            </a:r>
            <a:r>
              <a:rPr lang="mr-IN" sz="1400" dirty="0"/>
              <a:t>–</a:t>
            </a:r>
            <a:r>
              <a:rPr lang="en-GB" sz="1400" dirty="0"/>
              <a:t> need to account for large gaps in the alignment due to introns so use Tophat2 or STAR</a:t>
            </a:r>
          </a:p>
          <a:p>
            <a:pPr lvl="1"/>
            <a:r>
              <a:rPr lang="en-GB" sz="1400" dirty="0" err="1"/>
              <a:t>Bisulfite</a:t>
            </a:r>
            <a:r>
              <a:rPr lang="en-GB" sz="1400" dirty="0"/>
              <a:t> </a:t>
            </a:r>
            <a:r>
              <a:rPr lang="mr-IN" sz="1400" dirty="0"/>
              <a:t>–</a:t>
            </a:r>
            <a:r>
              <a:rPr lang="en-GB" sz="1400" dirty="0"/>
              <a:t> Must account for the depletion of cytosine in the </a:t>
            </a:r>
            <a:r>
              <a:rPr lang="en-GB" sz="1400" dirty="0" smtClean="0"/>
              <a:t>reads</a:t>
            </a:r>
          </a:p>
        </p:txBody>
      </p:sp>
    </p:spTree>
    <p:extLst>
      <p:ext uri="{BB962C8B-B14F-4D97-AF65-F5344CB8AC3E}">
        <p14:creationId xmlns:p14="http://schemas.microsoft.com/office/powerpoint/2010/main" val="166640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t>Introduction</a:t>
            </a:r>
          </a:p>
          <a:p>
            <a:pPr marL="514350" indent="-514350">
              <a:buFont typeface="+mj-lt"/>
              <a:buAutoNum type="arabicPeriod"/>
            </a:pPr>
            <a:r>
              <a:rPr lang="en-GB" sz="2800" dirty="0" smtClean="0"/>
              <a:t>Next Generation Sequencing</a:t>
            </a:r>
          </a:p>
          <a:p>
            <a:pPr marL="514350" indent="-514350">
              <a:buFont typeface="+mj-lt"/>
              <a:buAutoNum type="arabicPeriod"/>
            </a:pPr>
            <a:r>
              <a:rPr lang="en-GB" sz="2800" dirty="0" smtClean="0"/>
              <a:t>NGS Data Formats</a:t>
            </a:r>
          </a:p>
          <a:p>
            <a:pPr marL="514350" indent="-514350">
              <a:buFont typeface="+mj-lt"/>
              <a:buAutoNum type="arabicPeriod"/>
            </a:pPr>
            <a:r>
              <a:rPr lang="en-GB" sz="2800" dirty="0" err="1" smtClean="0"/>
              <a:t>ChIP-Seq</a:t>
            </a:r>
            <a:endParaRPr lang="en-GB" sz="2800" dirty="0" smtClean="0"/>
          </a:p>
          <a:p>
            <a:pPr marL="514350" indent="-514350">
              <a:buFont typeface="+mj-lt"/>
              <a:buAutoNum type="arabicPeriod"/>
            </a:pPr>
            <a:r>
              <a:rPr lang="en-GB" sz="2800" dirty="0" smtClean="0"/>
              <a:t>RNA-</a:t>
            </a:r>
            <a:r>
              <a:rPr lang="en-GB" sz="2800" dirty="0" err="1" smtClean="0"/>
              <a:t>Seq</a:t>
            </a:r>
            <a:endParaRPr lang="en-GB" sz="2800" dirty="0" smtClean="0"/>
          </a:p>
          <a:p>
            <a:pPr marL="514350" indent="-514350">
              <a:buFont typeface="+mj-lt"/>
              <a:buAutoNum type="arabicPeriod"/>
            </a:pPr>
            <a:r>
              <a:rPr lang="en-GB" sz="2800" dirty="0" smtClean="0"/>
              <a:t>Whole Genome Sequencing</a:t>
            </a:r>
          </a:p>
          <a:p>
            <a:pPr marL="514350" indent="-514350">
              <a:buFont typeface="+mj-lt"/>
              <a:buAutoNum type="arabicPeriod"/>
            </a:pPr>
            <a:r>
              <a:rPr lang="en-GB" sz="2800" dirty="0" smtClean="0"/>
              <a:t>Bioinformatics Resources</a:t>
            </a:r>
          </a:p>
          <a:p>
            <a:pPr marL="514350" indent="-514350">
              <a:buFont typeface="+mj-lt"/>
              <a:buAutoNum type="arabicPeriod"/>
            </a:pPr>
            <a:r>
              <a:rPr lang="en-GB" sz="2800" dirty="0" smtClean="0"/>
              <a:t>Essential Bioinformatics Skills</a:t>
            </a:r>
          </a:p>
          <a:p>
            <a:endParaRPr lang="en-GB" sz="2800" dirty="0" smtClean="0"/>
          </a:p>
        </p:txBody>
      </p:sp>
    </p:spTree>
    <p:extLst>
      <p:ext uri="{BB962C8B-B14F-4D97-AF65-F5344CB8AC3E}">
        <p14:creationId xmlns:p14="http://schemas.microsoft.com/office/powerpoint/2010/main" val="2430935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SAM/BAM format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770" y="1218949"/>
            <a:ext cx="3783942" cy="3171304"/>
          </a:xfrm>
          <a:prstGeom prst="rect">
            <a:avLst/>
          </a:prstGeom>
        </p:spPr>
      </p:pic>
      <p:sp>
        <p:nvSpPr>
          <p:cNvPr id="5" name="Content Placeholder 6"/>
          <p:cNvSpPr txBox="1">
            <a:spLocks/>
          </p:cNvSpPr>
          <p:nvPr/>
        </p:nvSpPr>
        <p:spPr>
          <a:xfrm>
            <a:off x="457199" y="1196752"/>
            <a:ext cx="4474841" cy="32403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dirty="0" smtClean="0"/>
              <a:t>Sequence Alignment Map (SAM) is the standard format for mapped data</a:t>
            </a:r>
          </a:p>
          <a:p>
            <a:r>
              <a:rPr lang="en-GB" sz="1400" dirty="0" smtClean="0"/>
              <a:t>Plain text format, or more efficient binary format (BAM)</a:t>
            </a:r>
          </a:p>
          <a:p>
            <a:r>
              <a:rPr lang="en-GB" sz="1400" dirty="0"/>
              <a:t>H</a:t>
            </a:r>
            <a:r>
              <a:rPr lang="en-GB" sz="1400" dirty="0" smtClean="0"/>
              <a:t>eader lines (starting “@”) giving the length of the chromosome (RNAME)</a:t>
            </a:r>
          </a:p>
          <a:p>
            <a:r>
              <a:rPr lang="en-GB" sz="1400" dirty="0" smtClean="0"/>
              <a:t>&gt;=1 line per read giving the read ID, a bitwise flag giving a lot of information about the mapping, mapping loci, mapping quality, difference from the reference (in CIGAR format), information on the mapping of the paired read (if any), the read sequence and quality, and a number of additional flags</a:t>
            </a:r>
          </a:p>
          <a:p>
            <a:endParaRPr lang="en-GB" dirty="0" smtClean="0"/>
          </a:p>
          <a:p>
            <a:endParaRPr lang="en-GB" dirty="0" smtClean="0"/>
          </a:p>
        </p:txBody>
      </p:sp>
      <p:sp>
        <p:nvSpPr>
          <p:cNvPr id="6" name="Content Placeholder 6"/>
          <p:cNvSpPr>
            <a:spLocks noGrp="1"/>
          </p:cNvSpPr>
          <p:nvPr>
            <p:ph idx="1"/>
          </p:nvPr>
        </p:nvSpPr>
        <p:spPr>
          <a:xfrm>
            <a:off x="472422" y="4116828"/>
            <a:ext cx="8291513" cy="1867346"/>
          </a:xfrm>
        </p:spPr>
        <p:txBody>
          <a:bodyPr>
            <a:normAutofit fontScale="40000" lnSpcReduction="20000"/>
          </a:bodyPr>
          <a:lstStyle/>
          <a:p>
            <a:pPr marL="0" indent="0">
              <a:buNone/>
            </a:pPr>
            <a:r>
              <a:rPr lang="cs-CZ" sz="1700" dirty="0" smtClean="0">
                <a:latin typeface="Courier" charset="0"/>
                <a:ea typeface="Courier" charset="0"/>
                <a:cs typeface="Courier" charset="0"/>
              </a:rPr>
              <a:t>@</a:t>
            </a:r>
            <a:r>
              <a:rPr lang="cs-CZ" sz="1700" dirty="0">
                <a:latin typeface="Courier" charset="0"/>
                <a:ea typeface="Courier" charset="0"/>
                <a:cs typeface="Courier" charset="0"/>
              </a:rPr>
              <a:t>HD VN:1.3 </a:t>
            </a:r>
            <a:r>
              <a:rPr lang="cs-CZ" sz="1700" dirty="0" err="1" smtClean="0">
                <a:latin typeface="Courier" charset="0"/>
                <a:ea typeface="Courier" charset="0"/>
                <a:cs typeface="Courier" charset="0"/>
              </a:rPr>
              <a:t>SO:coordinate</a:t>
            </a:r>
            <a:endParaRPr lang="cs-CZ" sz="1700" dirty="0">
              <a:latin typeface="Courier" charset="0"/>
              <a:ea typeface="Courier" charset="0"/>
              <a:cs typeface="Courier" charset="0"/>
            </a:endParaRPr>
          </a:p>
          <a:p>
            <a:pPr marL="0" indent="0">
              <a:buNone/>
            </a:pPr>
            <a:r>
              <a:rPr lang="cs-CZ" sz="1700" dirty="0" smtClean="0">
                <a:latin typeface="Courier" charset="0"/>
                <a:ea typeface="Courier" charset="0"/>
                <a:cs typeface="Courier" charset="0"/>
              </a:rPr>
              <a:t>@SQ </a:t>
            </a:r>
            <a:r>
              <a:rPr lang="cs-CZ" sz="1700" dirty="0">
                <a:latin typeface="Courier" charset="0"/>
                <a:ea typeface="Courier" charset="0"/>
                <a:cs typeface="Courier" charset="0"/>
              </a:rPr>
              <a:t>SN:chr10 LN:130694993</a:t>
            </a:r>
          </a:p>
          <a:p>
            <a:pPr marL="0" indent="0">
              <a:buNone/>
            </a:pPr>
            <a:r>
              <a:rPr lang="cs-CZ" sz="1700" dirty="0">
                <a:latin typeface="Courier" charset="0"/>
                <a:ea typeface="Courier" charset="0"/>
                <a:cs typeface="Courier" charset="0"/>
              </a:rPr>
              <a:t>@SQ SN:chr11 LN:122082543</a:t>
            </a:r>
          </a:p>
          <a:p>
            <a:pPr marL="0" indent="0">
              <a:buNone/>
            </a:pPr>
            <a:r>
              <a:rPr lang="cs-CZ" sz="1700" dirty="0">
                <a:latin typeface="Courier" charset="0"/>
                <a:ea typeface="Courier" charset="0"/>
                <a:cs typeface="Courier" charset="0"/>
              </a:rPr>
              <a:t>@SQ SN:chr12 LN:120129022</a:t>
            </a:r>
          </a:p>
          <a:p>
            <a:pPr marL="0" indent="0">
              <a:buNone/>
            </a:pPr>
            <a:r>
              <a:rPr lang="cs-CZ" sz="1700" dirty="0">
                <a:latin typeface="Courier" charset="0"/>
                <a:ea typeface="Courier" charset="0"/>
                <a:cs typeface="Courier" charset="0"/>
              </a:rPr>
              <a:t>@SQ SN:chr13 LN:120421639</a:t>
            </a:r>
          </a:p>
          <a:p>
            <a:pPr marL="0" indent="0">
              <a:buNone/>
            </a:pPr>
            <a:r>
              <a:rPr lang="cs-CZ" sz="1700" dirty="0" smtClean="0">
                <a:latin typeface="Courier" charset="0"/>
                <a:ea typeface="Courier" charset="0"/>
                <a:cs typeface="Courier" charset="0"/>
              </a:rPr>
              <a:t>HWI-ST300:393:C5YVGACXX:4:1214:10621:41421 </a:t>
            </a:r>
            <a:r>
              <a:rPr lang="cs-CZ" sz="1700" dirty="0">
                <a:latin typeface="Courier" charset="0"/>
                <a:ea typeface="Courier" charset="0"/>
                <a:cs typeface="Courier" charset="0"/>
              </a:rPr>
              <a:t>163 chr10 3257078 50 60M = 3257079 61 CTCAGATACATAATAATACCCATCAACTCAGTGCCACTAAAGTTCACAAATTAATAGGGA BBB&lt;FBFFFFFBFFFIFFFBFFF&lt;FFBFFFFFBFFBBBFBBFBB77FFFFFBFBFFFFFB AS:i:0 XN:i:0 XM:i:0 XO:i:0 XG:i:0 NM:i:0 MD:Z:60 YT:Z:UU XS:A:- NH:i:1</a:t>
            </a:r>
          </a:p>
          <a:p>
            <a:pPr marL="0" indent="0">
              <a:buNone/>
            </a:pPr>
            <a:r>
              <a:rPr lang="cs-CZ" sz="1700" dirty="0">
                <a:latin typeface="Courier" charset="0"/>
                <a:ea typeface="Courier" charset="0"/>
                <a:cs typeface="Courier" charset="0"/>
              </a:rPr>
              <a:t>HWI-ST300:393:C5YVGACXX:4:1312:14049:39916 163 chr10 3257078 50 60M = 3257079 61 CTCAGATACATAATAATACCCATCAACTCAGTGCCACTAAAGTTCACAAATTAATAGGGA BBBFFFFFFFFFFIIIIIIIIIIIIIIIIIIFFIIFIIFIBFFFIIIIIIFFIFIIIIII AS:i:0 XN:i:0 XM:i:0 XO:i:0 XG:i:0 NM:i:0 MD:Z:60 YT:Z:UU XS:A:- NH:i:1</a:t>
            </a:r>
          </a:p>
          <a:p>
            <a:pPr marL="0" indent="0">
              <a:buNone/>
            </a:pPr>
            <a:r>
              <a:rPr lang="cs-CZ" sz="1700" dirty="0">
                <a:latin typeface="Courier" charset="0"/>
                <a:ea typeface="Courier" charset="0"/>
                <a:cs typeface="Courier" charset="0"/>
              </a:rPr>
              <a:t>HWI-ST300:393:C5YVGACXX:4:1214:10621:41421 83 chr10 3257079 50 60M = 3257078 -61 TCAGATACATAATAATACCCATCAACTCAGTGCCACTAAAGTTCACAAATTAATAGGGAG &lt;FBB077&lt;BB&lt;F&lt;F&lt;B0&lt;FFB07B'FBBBB77&lt;&lt;00&lt;FFBFFB&lt;F&lt;B&lt;FBB7B0FFFBB&lt; AS:i:0 XN:i:0 XM:i:0 XO:i:0 XG:i:0 NM:i:0 MD:Z:60 YT:Z:UU XS:A:- NH:i:1</a:t>
            </a:r>
          </a:p>
          <a:p>
            <a:endParaRPr lang="en-GB" dirty="0" smtClean="0"/>
          </a:p>
        </p:txBody>
      </p:sp>
    </p:spTree>
    <p:extLst>
      <p:ext uri="{BB962C8B-B14F-4D97-AF65-F5344CB8AC3E}">
        <p14:creationId xmlns:p14="http://schemas.microsoft.com/office/powerpoint/2010/main" val="415653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SAM/BAM format - Flags</a:t>
            </a:r>
          </a:p>
        </p:txBody>
      </p:sp>
      <p:sp>
        <p:nvSpPr>
          <p:cNvPr id="4" name="Content Placeholder 6"/>
          <p:cNvSpPr txBox="1">
            <a:spLocks/>
          </p:cNvSpPr>
          <p:nvPr/>
        </p:nvSpPr>
        <p:spPr>
          <a:xfrm>
            <a:off x="457199" y="1196753"/>
            <a:ext cx="8363273" cy="2808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400" dirty="0" smtClean="0"/>
              <a:t>Simple flag gives a lot of information about the mapping</a:t>
            </a:r>
          </a:p>
          <a:p>
            <a:r>
              <a:rPr lang="en-GB" sz="1400" dirty="0" smtClean="0"/>
              <a:t>Given in the SAM file as a decimal, described in the table below as a </a:t>
            </a:r>
            <a:r>
              <a:rPr lang="en-GB" sz="1400" dirty="0" err="1" smtClean="0"/>
              <a:t>hexidecimal</a:t>
            </a:r>
            <a:r>
              <a:rPr lang="en-GB" sz="1400" dirty="0" smtClean="0"/>
              <a:t>,  but makes sense as a binary number</a:t>
            </a:r>
          </a:p>
          <a:p>
            <a:r>
              <a:rPr lang="en-GB" sz="1400" dirty="0" smtClean="0"/>
              <a:t>Imagine as a series of binary switches that can be on or off</a:t>
            </a:r>
          </a:p>
          <a:p>
            <a:r>
              <a:rPr lang="en-GB" sz="1400" dirty="0" smtClean="0"/>
              <a:t>All numbers can be made up of the sum of distinct powers of 2</a:t>
            </a:r>
          </a:p>
          <a:p>
            <a:r>
              <a:rPr lang="en-GB" dirty="0" smtClean="0"/>
              <a:t>88 = 8 + 16 + 64 = 0x8 + 0x10 + </a:t>
            </a:r>
            <a:r>
              <a:rPr lang="en-GB" dirty="0" smtClean="0"/>
              <a:t>0x40 = 000001011000</a:t>
            </a:r>
            <a:endParaRPr lang="en-GB" dirty="0" smtClean="0"/>
          </a:p>
          <a:p>
            <a:r>
              <a:rPr lang="en-GB" sz="1400" dirty="0" smtClean="0"/>
              <a:t>So a read with flag 88 has an unmapped pair, is mapped to the reverse strand, and is the first of the paired reads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199" y="3641259"/>
            <a:ext cx="6059651" cy="2540880"/>
          </a:xfrm>
        </p:spPr>
      </p:pic>
    </p:spTree>
    <p:extLst>
      <p:ext uri="{BB962C8B-B14F-4D97-AF65-F5344CB8AC3E}">
        <p14:creationId xmlns:p14="http://schemas.microsoft.com/office/powerpoint/2010/main" val="120927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SAM/BAM format - CIGAR</a:t>
            </a:r>
          </a:p>
        </p:txBody>
      </p:sp>
      <p:sp>
        <p:nvSpPr>
          <p:cNvPr id="4" name="Content Placeholder 6"/>
          <p:cNvSpPr txBox="1">
            <a:spLocks/>
          </p:cNvSpPr>
          <p:nvPr/>
        </p:nvSpPr>
        <p:spPr>
          <a:xfrm>
            <a:off x="457199" y="1268759"/>
            <a:ext cx="8363273" cy="27363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smtClean="0"/>
              <a:t>CIGAR string shows the difference between the read and the reference in a parsimonious way</a:t>
            </a:r>
          </a:p>
          <a:p>
            <a:r>
              <a:rPr lang="en-GB" sz="1800" dirty="0" smtClean="0"/>
              <a:t>Comprised of an operator (see table) preceded by the number of bases to which it applies</a:t>
            </a:r>
          </a:p>
          <a:p>
            <a:r>
              <a:rPr lang="en-GB" sz="1800" dirty="0" smtClean="0"/>
              <a:t>Examples:</a:t>
            </a:r>
          </a:p>
          <a:p>
            <a:pPr lvl="1"/>
            <a:r>
              <a:rPr lang="en-GB" sz="1100" dirty="0" smtClean="0"/>
              <a:t>50M means that the whole 50bp sequence matches (or mismatches</a:t>
            </a:r>
            <a:r>
              <a:rPr lang="mr-IN" sz="1100" dirty="0" smtClean="0"/>
              <a:t>…</a:t>
            </a:r>
            <a:r>
              <a:rPr lang="en-GB" sz="1100" dirty="0" smtClean="0"/>
              <a:t>) the reference</a:t>
            </a:r>
          </a:p>
          <a:p>
            <a:pPr lvl="1"/>
            <a:r>
              <a:rPr lang="en-GB" sz="1100" dirty="0" smtClean="0"/>
              <a:t>25M3D25M means that there is a 3bp deletion in the middle of the 50bp sequence</a:t>
            </a:r>
          </a:p>
          <a:p>
            <a:pPr lvl="1"/>
            <a:r>
              <a:rPr lang="en-GB" sz="1100" dirty="0" smtClean="0"/>
              <a:t>15M4I31M means that the read contains a 4bp insertion compared to the reference after 15bp</a:t>
            </a:r>
          </a:p>
        </p:txBody>
      </p:sp>
      <p:pic>
        <p:nvPicPr>
          <p:cNvPr id="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3542520"/>
            <a:ext cx="8291513" cy="2543195"/>
          </a:xfrm>
        </p:spPr>
      </p:pic>
    </p:spTree>
    <p:extLst>
      <p:ext uri="{BB962C8B-B14F-4D97-AF65-F5344CB8AC3E}">
        <p14:creationId xmlns:p14="http://schemas.microsoft.com/office/powerpoint/2010/main" val="915685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tx1"/>
                </a:solidFill>
              </a:rPr>
              <a:t>ChIP-Seq</a:t>
            </a:r>
            <a:endParaRPr lang="en-GB" sz="2800" dirty="0" smtClean="0">
              <a:solidFill>
                <a:schemeClr val="tx1"/>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3706953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ChIP</a:t>
            </a:r>
            <a:r>
              <a:rPr lang="en-GB" dirty="0"/>
              <a:t> </a:t>
            </a:r>
            <a:r>
              <a:rPr lang="en-GB" dirty="0" err="1"/>
              <a:t>seq</a:t>
            </a:r>
            <a:r>
              <a:rPr lang="en-GB" dirty="0"/>
              <a:t> - Introduction</a:t>
            </a:r>
          </a:p>
        </p:txBody>
      </p:sp>
      <p:pic>
        <p:nvPicPr>
          <p:cNvPr id="4" name="Picture 3"/>
          <p:cNvPicPr>
            <a:picLocks noChangeAspect="1"/>
          </p:cNvPicPr>
          <p:nvPr/>
        </p:nvPicPr>
        <p:blipFill>
          <a:blip r:embed="rId3"/>
          <a:stretch>
            <a:fillRect/>
          </a:stretch>
        </p:blipFill>
        <p:spPr>
          <a:xfrm>
            <a:off x="422844" y="1192120"/>
            <a:ext cx="2148078" cy="4851075"/>
          </a:xfrm>
          <a:prstGeom prst="rect">
            <a:avLst/>
          </a:prstGeom>
        </p:spPr>
      </p:pic>
      <p:sp>
        <p:nvSpPr>
          <p:cNvPr id="5" name="Content Placeholder 6"/>
          <p:cNvSpPr>
            <a:spLocks noGrp="1"/>
          </p:cNvSpPr>
          <p:nvPr>
            <p:ph idx="1"/>
          </p:nvPr>
        </p:nvSpPr>
        <p:spPr>
          <a:xfrm>
            <a:off x="2699792" y="1268760"/>
            <a:ext cx="6048920" cy="4536729"/>
          </a:xfrm>
        </p:spPr>
        <p:txBody>
          <a:bodyPr>
            <a:noAutofit/>
          </a:bodyPr>
          <a:lstStyle/>
          <a:p>
            <a:r>
              <a:rPr lang="en-GB" sz="2400" dirty="0" smtClean="0"/>
              <a:t>Analysis of protein-DNA interactions</a:t>
            </a:r>
          </a:p>
          <a:p>
            <a:r>
              <a:rPr lang="en-GB" sz="2400" dirty="0" smtClean="0"/>
              <a:t>Typically used for transcription factor binding sites and histone modifications</a:t>
            </a:r>
          </a:p>
          <a:p>
            <a:r>
              <a:rPr lang="en-GB" sz="2400" dirty="0" smtClean="0"/>
              <a:t>DNA is crosslinked to the protein of interest and sheared</a:t>
            </a:r>
          </a:p>
          <a:p>
            <a:r>
              <a:rPr lang="en-GB" sz="2400" dirty="0" smtClean="0"/>
              <a:t>Specific antibody used to target protein or histone modification</a:t>
            </a:r>
          </a:p>
          <a:p>
            <a:r>
              <a:rPr lang="en-GB" sz="2400" dirty="0" smtClean="0"/>
              <a:t>Immunoprecipitation targets these antibodies, pulling down protein along with crosslinked DNA fragments</a:t>
            </a:r>
          </a:p>
          <a:p>
            <a:r>
              <a:rPr lang="en-GB" sz="2400" dirty="0" smtClean="0"/>
              <a:t>Crosslinking reversed, freeing up DNA fragments</a:t>
            </a:r>
          </a:p>
          <a:p>
            <a:r>
              <a:rPr lang="en-GB" sz="2400" dirty="0" smtClean="0"/>
              <a:t>Enriched DNA fragments sequenced and mapped to genome</a:t>
            </a:r>
          </a:p>
        </p:txBody>
      </p:sp>
      <p:sp>
        <p:nvSpPr>
          <p:cNvPr id="3" name="TextBox 2"/>
          <p:cNvSpPr txBox="1"/>
          <p:nvPr/>
        </p:nvSpPr>
        <p:spPr>
          <a:xfrm>
            <a:off x="6149011" y="6453808"/>
            <a:ext cx="2657060" cy="404192"/>
          </a:xfrm>
          <a:prstGeom prst="rect">
            <a:avLst/>
          </a:prstGeom>
        </p:spPr>
        <p:txBody>
          <a:bodyPr vert="horz" wrap="none" lIns="91440" tIns="45720" rIns="91440" bIns="45720" rtlCol="0" anchor="b">
            <a:normAutofit/>
          </a:bodyPr>
          <a:lstStyle/>
          <a:p>
            <a:r>
              <a:rPr lang="en-US" sz="1000" dirty="0"/>
              <a:t>https://</a:t>
            </a:r>
            <a:r>
              <a:rPr lang="en-US" sz="1000" dirty="0" err="1"/>
              <a:t>en.wikipedia.org</a:t>
            </a:r>
            <a:r>
              <a:rPr lang="en-US" sz="1000" dirty="0"/>
              <a:t>/wiki/</a:t>
            </a:r>
            <a:r>
              <a:rPr lang="en-US" sz="1000" dirty="0" err="1"/>
              <a:t>ChIP</a:t>
            </a:r>
            <a:r>
              <a:rPr lang="en-US" sz="1000" dirty="0"/>
              <a:t>-sequencing</a:t>
            </a:r>
            <a:endParaRPr lang="en-US" sz="1000" dirty="0" smtClean="0"/>
          </a:p>
        </p:txBody>
      </p:sp>
    </p:spTree>
    <p:extLst>
      <p:ext uri="{BB962C8B-B14F-4D97-AF65-F5344CB8AC3E}">
        <p14:creationId xmlns:p14="http://schemas.microsoft.com/office/powerpoint/2010/main" val="1807899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ChIP</a:t>
            </a:r>
            <a:r>
              <a:rPr lang="en-GB" dirty="0"/>
              <a:t> </a:t>
            </a:r>
            <a:r>
              <a:rPr lang="en-GB" dirty="0" err="1"/>
              <a:t>seq</a:t>
            </a:r>
            <a:r>
              <a:rPr lang="en-GB" dirty="0"/>
              <a:t> - Example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83" y="1128703"/>
            <a:ext cx="7422774" cy="4982964"/>
          </a:xfrm>
          <a:prstGeom prst="rect">
            <a:avLst/>
          </a:prstGeom>
        </p:spPr>
      </p:pic>
    </p:spTree>
    <p:extLst>
      <p:ext uri="{BB962C8B-B14F-4D97-AF65-F5344CB8AC3E}">
        <p14:creationId xmlns:p14="http://schemas.microsoft.com/office/powerpoint/2010/main" val="618959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ChIP</a:t>
            </a:r>
            <a:r>
              <a:rPr lang="en-GB" dirty="0"/>
              <a:t> </a:t>
            </a:r>
            <a:r>
              <a:rPr lang="en-GB" dirty="0" err="1"/>
              <a:t>seq</a:t>
            </a:r>
            <a:r>
              <a:rPr lang="en-GB" dirty="0"/>
              <a:t> </a:t>
            </a:r>
            <a:r>
              <a:rPr lang="mr-IN" dirty="0"/>
              <a:t>–</a:t>
            </a:r>
            <a:r>
              <a:rPr lang="en-GB" dirty="0"/>
              <a:t> Peak Calling</a:t>
            </a:r>
          </a:p>
        </p:txBody>
      </p:sp>
      <p:pic>
        <p:nvPicPr>
          <p:cNvPr id="4" name="Picture 3"/>
          <p:cNvPicPr>
            <a:picLocks noChangeAspect="1"/>
          </p:cNvPicPr>
          <p:nvPr/>
        </p:nvPicPr>
        <p:blipFill>
          <a:blip r:embed="rId3"/>
          <a:stretch>
            <a:fillRect/>
          </a:stretch>
        </p:blipFill>
        <p:spPr>
          <a:xfrm>
            <a:off x="1362595" y="1122944"/>
            <a:ext cx="6480720" cy="4826336"/>
          </a:xfrm>
          <a:prstGeom prst="rect">
            <a:avLst/>
          </a:prstGeom>
        </p:spPr>
      </p:pic>
      <p:sp>
        <p:nvSpPr>
          <p:cNvPr id="5" name="TextBox 4"/>
          <p:cNvSpPr txBox="1"/>
          <p:nvPr/>
        </p:nvSpPr>
        <p:spPr>
          <a:xfrm>
            <a:off x="6428598" y="6511857"/>
            <a:ext cx="2292615" cy="246221"/>
          </a:xfrm>
          <a:prstGeom prst="rect">
            <a:avLst/>
          </a:prstGeom>
          <a:noFill/>
        </p:spPr>
        <p:txBody>
          <a:bodyPr wrap="none" rtlCol="0">
            <a:spAutoFit/>
          </a:bodyPr>
          <a:lstStyle/>
          <a:p>
            <a:r>
              <a:rPr lang="en-US" sz="1000" dirty="0"/>
              <a:t>https://</a:t>
            </a:r>
            <a:r>
              <a:rPr lang="en-US" sz="1000" dirty="0" err="1"/>
              <a:t>galaxyproject.org</a:t>
            </a:r>
            <a:r>
              <a:rPr lang="en-US" sz="1000" dirty="0"/>
              <a:t>/tutorials/chip/</a:t>
            </a:r>
          </a:p>
        </p:txBody>
      </p:sp>
    </p:spTree>
    <p:extLst>
      <p:ext uri="{BB962C8B-B14F-4D97-AF65-F5344CB8AC3E}">
        <p14:creationId xmlns:p14="http://schemas.microsoft.com/office/powerpoint/2010/main" val="448942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a:t>ChIP</a:t>
            </a:r>
            <a:r>
              <a:rPr lang="en-GB" dirty="0"/>
              <a:t> </a:t>
            </a:r>
            <a:r>
              <a:rPr lang="en-GB" dirty="0" err="1"/>
              <a:t>seq</a:t>
            </a:r>
            <a:r>
              <a:rPr lang="en-GB" dirty="0"/>
              <a:t> </a:t>
            </a:r>
            <a:r>
              <a:rPr lang="mr-IN" dirty="0"/>
              <a:t>–</a:t>
            </a:r>
            <a:r>
              <a:rPr lang="en-GB" dirty="0"/>
              <a:t> Downstream Analyses</a:t>
            </a:r>
          </a:p>
        </p:txBody>
      </p:sp>
      <p:sp>
        <p:nvSpPr>
          <p:cNvPr id="4" name="Content Placeholder 6"/>
          <p:cNvSpPr>
            <a:spLocks noGrp="1"/>
          </p:cNvSpPr>
          <p:nvPr>
            <p:ph idx="1"/>
          </p:nvPr>
        </p:nvSpPr>
        <p:spPr>
          <a:xfrm>
            <a:off x="362904" y="1516158"/>
            <a:ext cx="8291513" cy="4176688"/>
          </a:xfrm>
        </p:spPr>
        <p:txBody>
          <a:bodyPr>
            <a:noAutofit/>
          </a:bodyPr>
          <a:lstStyle/>
          <a:p>
            <a:r>
              <a:rPr lang="en-GB" sz="2400" dirty="0" smtClean="0"/>
              <a:t>Identify enriched sequence motifs amongst binding sites</a:t>
            </a:r>
          </a:p>
          <a:p>
            <a:r>
              <a:rPr lang="en-GB" sz="2400" dirty="0" smtClean="0"/>
              <a:t>Overlap with other related binding sites to identify </a:t>
            </a:r>
            <a:r>
              <a:rPr lang="en-GB" sz="2400" dirty="0" err="1" smtClean="0"/>
              <a:t>coregulation</a:t>
            </a:r>
            <a:endParaRPr lang="en-GB" sz="2400" dirty="0" smtClean="0"/>
          </a:p>
          <a:p>
            <a:r>
              <a:rPr lang="en-GB" sz="2400" dirty="0" smtClean="0"/>
              <a:t>Differential binding between conditions</a:t>
            </a:r>
          </a:p>
          <a:p>
            <a:r>
              <a:rPr lang="en-GB" sz="2400" dirty="0" smtClean="0"/>
              <a:t>Identification of gene targets and gene ontology analysis</a:t>
            </a:r>
          </a:p>
          <a:p>
            <a:r>
              <a:rPr lang="en-GB" sz="2400" dirty="0" smtClean="0"/>
              <a:t>Binding site distribution relative to features (e.g. TSS, TES, enhancers, other transcription factors binding sites)</a:t>
            </a:r>
          </a:p>
          <a:p>
            <a:r>
              <a:rPr lang="en-GB" sz="2400" dirty="0" smtClean="0"/>
              <a:t>Overlap with annotated features (e.g. exons, introns, promoters, enhancers)</a:t>
            </a:r>
          </a:p>
          <a:p>
            <a:endParaRPr lang="en-GB" sz="2400" dirty="0" smtClean="0"/>
          </a:p>
        </p:txBody>
      </p:sp>
    </p:spTree>
    <p:extLst>
      <p:ext uri="{BB962C8B-B14F-4D97-AF65-F5344CB8AC3E}">
        <p14:creationId xmlns:p14="http://schemas.microsoft.com/office/powerpoint/2010/main" val="12635035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tx1"/>
                </a:solidFill>
              </a:rPr>
              <a:t>RNA-</a:t>
            </a:r>
            <a:r>
              <a:rPr lang="en-GB" sz="2800" dirty="0" err="1" smtClean="0">
                <a:solidFill>
                  <a:schemeClr val="tx1"/>
                </a:solidFill>
              </a:rPr>
              <a:t>Seq</a:t>
            </a:r>
            <a:endParaRPr lang="en-GB" sz="2800" dirty="0" smtClean="0">
              <a:solidFill>
                <a:schemeClr val="tx1"/>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599274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endParaRPr lang="en-GB" dirty="0"/>
          </a:p>
        </p:txBody>
      </p:sp>
      <p:pic>
        <p:nvPicPr>
          <p:cNvPr id="4" name="Picture 3"/>
          <p:cNvPicPr>
            <a:picLocks noChangeAspect="1"/>
          </p:cNvPicPr>
          <p:nvPr/>
        </p:nvPicPr>
        <p:blipFill>
          <a:blip r:embed="rId3"/>
          <a:stretch>
            <a:fillRect/>
          </a:stretch>
        </p:blipFill>
        <p:spPr>
          <a:xfrm>
            <a:off x="3591331" y="1477574"/>
            <a:ext cx="4730968" cy="3611306"/>
          </a:xfrm>
          <a:prstGeom prst="rect">
            <a:avLst/>
          </a:prstGeom>
        </p:spPr>
      </p:pic>
      <p:sp>
        <p:nvSpPr>
          <p:cNvPr id="5" name="TextBox 4"/>
          <p:cNvSpPr txBox="1"/>
          <p:nvPr/>
        </p:nvSpPr>
        <p:spPr>
          <a:xfrm>
            <a:off x="3399613" y="5227054"/>
            <a:ext cx="5480988" cy="246221"/>
          </a:xfrm>
          <a:prstGeom prst="rect">
            <a:avLst/>
          </a:prstGeom>
          <a:noFill/>
        </p:spPr>
        <p:txBody>
          <a:bodyPr wrap="none" rtlCol="0">
            <a:spAutoFit/>
          </a:bodyPr>
          <a:lstStyle/>
          <a:p>
            <a:r>
              <a:rPr lang="en-US" sz="1000" dirty="0"/>
              <a:t>https://</a:t>
            </a:r>
            <a:r>
              <a:rPr lang="en-US" sz="1000" dirty="0" err="1"/>
              <a:t>images.nature.com</a:t>
            </a:r>
            <a:r>
              <a:rPr lang="en-US" sz="1000" dirty="0"/>
              <a:t>/full/nature-assets/</a:t>
            </a:r>
            <a:r>
              <a:rPr lang="en-US" sz="1000" dirty="0" err="1"/>
              <a:t>nbt</a:t>
            </a:r>
            <a:r>
              <a:rPr lang="en-US" sz="1000" dirty="0"/>
              <a:t>/journal/v28/n5/</a:t>
            </a:r>
            <a:r>
              <a:rPr lang="en-US" sz="1000" dirty="0" err="1"/>
              <a:t>images_article</a:t>
            </a:r>
            <a:r>
              <a:rPr lang="en-US" sz="1000" dirty="0"/>
              <a:t>/nbt0510-421-F1.gif</a:t>
            </a:r>
          </a:p>
        </p:txBody>
      </p:sp>
      <p:pic>
        <p:nvPicPr>
          <p:cNvPr id="3" name="Picture 2"/>
          <p:cNvPicPr>
            <a:picLocks noChangeAspect="1"/>
          </p:cNvPicPr>
          <p:nvPr/>
        </p:nvPicPr>
        <p:blipFill>
          <a:blip r:embed="rId4"/>
          <a:stretch>
            <a:fillRect/>
          </a:stretch>
        </p:blipFill>
        <p:spPr>
          <a:xfrm>
            <a:off x="160130" y="1943377"/>
            <a:ext cx="2794000" cy="2679700"/>
          </a:xfrm>
          <a:prstGeom prst="rect">
            <a:avLst/>
          </a:prstGeom>
        </p:spPr>
      </p:pic>
      <p:sp>
        <p:nvSpPr>
          <p:cNvPr id="6" name="Rectangle 5"/>
          <p:cNvSpPr/>
          <p:nvPr/>
        </p:nvSpPr>
        <p:spPr>
          <a:xfrm>
            <a:off x="978349" y="4842659"/>
            <a:ext cx="2214068" cy="246221"/>
          </a:xfrm>
          <a:prstGeom prst="rect">
            <a:avLst/>
          </a:prstGeom>
        </p:spPr>
        <p:txBody>
          <a:bodyPr wrap="none">
            <a:spAutoFit/>
          </a:bodyPr>
          <a:lstStyle/>
          <a:p>
            <a:r>
              <a:rPr lang="en-US" sz="1000" dirty="0"/>
              <a:t>https://</a:t>
            </a:r>
            <a:r>
              <a:rPr lang="en-US" sz="1000" dirty="0" err="1"/>
              <a:t>en.wikipedia.org</a:t>
            </a:r>
            <a:r>
              <a:rPr lang="en-US" sz="1000" dirty="0"/>
              <a:t>/wiki/RNA-</a:t>
            </a:r>
            <a:r>
              <a:rPr lang="en-US" sz="1000" dirty="0" err="1"/>
              <a:t>Seq</a:t>
            </a:r>
            <a:endParaRPr lang="en-US" sz="1000" dirty="0"/>
          </a:p>
        </p:txBody>
      </p:sp>
    </p:spTree>
    <p:extLst>
      <p:ext uri="{BB962C8B-B14F-4D97-AF65-F5344CB8AC3E}">
        <p14:creationId xmlns:p14="http://schemas.microsoft.com/office/powerpoint/2010/main" val="1277710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704249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r>
              <a:rPr lang="en-GB" dirty="0"/>
              <a:t> - Example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65" y="1421160"/>
            <a:ext cx="8604448" cy="4440802"/>
          </a:xfrm>
          <a:prstGeom prst="rect">
            <a:avLst/>
          </a:prstGeom>
        </p:spPr>
      </p:pic>
    </p:spTree>
    <p:extLst>
      <p:ext uri="{BB962C8B-B14F-4D97-AF65-F5344CB8AC3E}">
        <p14:creationId xmlns:p14="http://schemas.microsoft.com/office/powerpoint/2010/main" val="17939418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r>
              <a:rPr lang="en-GB" dirty="0"/>
              <a:t> - Example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 y="1607310"/>
            <a:ext cx="8721213" cy="3814333"/>
          </a:xfrm>
          <a:prstGeom prst="rect">
            <a:avLst/>
          </a:prstGeom>
        </p:spPr>
      </p:pic>
    </p:spTree>
    <p:extLst>
      <p:ext uri="{BB962C8B-B14F-4D97-AF65-F5344CB8AC3E}">
        <p14:creationId xmlns:p14="http://schemas.microsoft.com/office/powerpoint/2010/main" val="779908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r>
              <a:rPr lang="en-GB" dirty="0"/>
              <a:t> - Example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4" y="1185055"/>
            <a:ext cx="8620539" cy="4848262"/>
          </a:xfrm>
          <a:prstGeom prst="rect">
            <a:avLst/>
          </a:prstGeom>
        </p:spPr>
      </p:pic>
    </p:spTree>
    <p:extLst>
      <p:ext uri="{BB962C8B-B14F-4D97-AF65-F5344CB8AC3E}">
        <p14:creationId xmlns:p14="http://schemas.microsoft.com/office/powerpoint/2010/main" val="312133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r>
              <a:rPr lang="en-GB" dirty="0"/>
              <a:t> </a:t>
            </a:r>
            <a:r>
              <a:rPr lang="mr-IN" dirty="0"/>
              <a:t>–</a:t>
            </a:r>
            <a:r>
              <a:rPr lang="en-GB" dirty="0"/>
              <a:t> Downstream Analyses</a:t>
            </a:r>
          </a:p>
        </p:txBody>
      </p:sp>
      <p:sp>
        <p:nvSpPr>
          <p:cNvPr id="4" name="Content Placeholder 6"/>
          <p:cNvSpPr>
            <a:spLocks noGrp="1"/>
          </p:cNvSpPr>
          <p:nvPr>
            <p:ph idx="1"/>
          </p:nvPr>
        </p:nvSpPr>
        <p:spPr>
          <a:xfrm>
            <a:off x="457199" y="1628801"/>
            <a:ext cx="8291513" cy="4176688"/>
          </a:xfrm>
        </p:spPr>
        <p:txBody>
          <a:bodyPr>
            <a:noAutofit/>
          </a:bodyPr>
          <a:lstStyle/>
          <a:p>
            <a:r>
              <a:rPr lang="en-GB" sz="2800" dirty="0" smtClean="0"/>
              <a:t>Quantification of reads for individual genes/transcripts</a:t>
            </a:r>
          </a:p>
          <a:p>
            <a:r>
              <a:rPr lang="en-GB" sz="2800" dirty="0" smtClean="0"/>
              <a:t>Differential expression between conditions</a:t>
            </a:r>
          </a:p>
          <a:p>
            <a:r>
              <a:rPr lang="en-GB" sz="2800" dirty="0" smtClean="0"/>
              <a:t>Visualisation (Venn diagrams, volcano plots, </a:t>
            </a:r>
            <a:r>
              <a:rPr lang="en-GB" sz="2800" dirty="0" err="1" smtClean="0"/>
              <a:t>heatmaps</a:t>
            </a:r>
            <a:r>
              <a:rPr lang="en-GB" sz="2800" dirty="0" smtClean="0"/>
              <a:t>, etc.)</a:t>
            </a:r>
          </a:p>
          <a:p>
            <a:r>
              <a:rPr lang="en-GB" sz="2800" dirty="0" smtClean="0"/>
              <a:t>Gene Ontology analysis</a:t>
            </a:r>
          </a:p>
          <a:p>
            <a:r>
              <a:rPr lang="en-GB" sz="2800" dirty="0" smtClean="0"/>
              <a:t>Pathway analysis</a:t>
            </a:r>
          </a:p>
          <a:p>
            <a:r>
              <a:rPr lang="en-GB" sz="2800" dirty="0" smtClean="0"/>
              <a:t>Differential splicing analysis</a:t>
            </a:r>
          </a:p>
          <a:p>
            <a:r>
              <a:rPr lang="en-GB" sz="2800" dirty="0" smtClean="0"/>
              <a:t>Novel isoform detection</a:t>
            </a:r>
          </a:p>
        </p:txBody>
      </p:sp>
    </p:spTree>
    <p:extLst>
      <p:ext uri="{BB962C8B-B14F-4D97-AF65-F5344CB8AC3E}">
        <p14:creationId xmlns:p14="http://schemas.microsoft.com/office/powerpoint/2010/main" val="109613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RNA </a:t>
            </a:r>
            <a:r>
              <a:rPr lang="en-GB" dirty="0" err="1"/>
              <a:t>seq</a:t>
            </a:r>
            <a:r>
              <a:rPr lang="en-GB" dirty="0"/>
              <a:t> </a:t>
            </a:r>
            <a:r>
              <a:rPr lang="mr-IN" dirty="0"/>
              <a:t>–</a:t>
            </a:r>
            <a:r>
              <a:rPr lang="en-GB" dirty="0"/>
              <a:t> Downstream Analyses</a:t>
            </a:r>
          </a:p>
        </p:txBody>
      </p:sp>
      <p:pic>
        <p:nvPicPr>
          <p:cNvPr id="4" name="Picture 3"/>
          <p:cNvPicPr>
            <a:picLocks noChangeAspect="1"/>
          </p:cNvPicPr>
          <p:nvPr/>
        </p:nvPicPr>
        <p:blipFill>
          <a:blip r:embed="rId3"/>
          <a:stretch>
            <a:fillRect/>
          </a:stretch>
        </p:blipFill>
        <p:spPr>
          <a:xfrm>
            <a:off x="251520" y="1044365"/>
            <a:ext cx="6516216" cy="2672667"/>
          </a:xfrm>
          <a:prstGeom prst="rect">
            <a:avLst/>
          </a:prstGeom>
        </p:spPr>
      </p:pic>
      <p:pic>
        <p:nvPicPr>
          <p:cNvPr id="5" name="Picture 4"/>
          <p:cNvPicPr>
            <a:picLocks noChangeAspect="1"/>
          </p:cNvPicPr>
          <p:nvPr/>
        </p:nvPicPr>
        <p:blipFill>
          <a:blip r:embed="rId4"/>
          <a:stretch>
            <a:fillRect/>
          </a:stretch>
        </p:blipFill>
        <p:spPr>
          <a:xfrm>
            <a:off x="4876710" y="3963513"/>
            <a:ext cx="3175284" cy="2648266"/>
          </a:xfrm>
          <a:prstGeom prst="rect">
            <a:avLst/>
          </a:prstGeom>
        </p:spPr>
      </p:pic>
      <p:sp>
        <p:nvSpPr>
          <p:cNvPr id="6" name="TextBox 5"/>
          <p:cNvSpPr txBox="1"/>
          <p:nvPr/>
        </p:nvSpPr>
        <p:spPr>
          <a:xfrm>
            <a:off x="2910136" y="6611779"/>
            <a:ext cx="5977919" cy="246221"/>
          </a:xfrm>
          <a:prstGeom prst="rect">
            <a:avLst/>
          </a:prstGeom>
          <a:noFill/>
        </p:spPr>
        <p:txBody>
          <a:bodyPr wrap="none" rtlCol="0">
            <a:spAutoFit/>
          </a:bodyPr>
          <a:lstStyle/>
          <a:p>
            <a:r>
              <a:rPr lang="en-US" sz="1000" dirty="0"/>
              <a:t>https://</a:t>
            </a:r>
            <a:r>
              <a:rPr lang="en-US" sz="1000" dirty="0" err="1"/>
              <a:t>www.frontiersin.org</a:t>
            </a:r>
            <a:r>
              <a:rPr lang="en-US" sz="1000" dirty="0"/>
              <a:t>/files/Articles/172388/fnins-10-00071-HTML-r1/</a:t>
            </a:r>
            <a:r>
              <a:rPr lang="en-US" sz="1000" dirty="0" err="1"/>
              <a:t>image_m</a:t>
            </a:r>
            <a:r>
              <a:rPr lang="en-US" sz="1000" dirty="0"/>
              <a:t>/fnins-10-00071-g002.jpg</a:t>
            </a:r>
          </a:p>
        </p:txBody>
      </p:sp>
      <p:sp>
        <p:nvSpPr>
          <p:cNvPr id="8" name="TextBox 7"/>
          <p:cNvSpPr txBox="1"/>
          <p:nvPr/>
        </p:nvSpPr>
        <p:spPr>
          <a:xfrm>
            <a:off x="235783" y="3658276"/>
            <a:ext cx="3462807" cy="246221"/>
          </a:xfrm>
          <a:prstGeom prst="rect">
            <a:avLst/>
          </a:prstGeom>
          <a:noFill/>
        </p:spPr>
        <p:txBody>
          <a:bodyPr wrap="none" rtlCol="0">
            <a:spAutoFit/>
          </a:bodyPr>
          <a:lstStyle/>
          <a:p>
            <a:r>
              <a:rPr lang="en-US" sz="1000"/>
              <a:t>http://</a:t>
            </a:r>
            <a:r>
              <a:rPr lang="en-US" sz="1000" dirty="0" err="1"/>
              <a:t>jem.rupress.org</a:t>
            </a:r>
            <a:r>
              <a:rPr lang="en-US" sz="1000" dirty="0"/>
              <a:t>/content/</a:t>
            </a:r>
            <a:r>
              <a:rPr lang="en-US" sz="1000" dirty="0" err="1"/>
              <a:t>jem</a:t>
            </a:r>
            <a:r>
              <a:rPr lang="en-US" sz="1000" dirty="0"/>
              <a:t>/212/11/1771/F3.large.jpg</a:t>
            </a:r>
          </a:p>
        </p:txBody>
      </p:sp>
      <p:pic>
        <p:nvPicPr>
          <p:cNvPr id="9" name="Picture 8"/>
          <p:cNvPicPr>
            <a:picLocks noChangeAspect="1"/>
          </p:cNvPicPr>
          <p:nvPr/>
        </p:nvPicPr>
        <p:blipFill>
          <a:blip r:embed="rId5"/>
          <a:stretch>
            <a:fillRect/>
          </a:stretch>
        </p:blipFill>
        <p:spPr>
          <a:xfrm>
            <a:off x="159431" y="3963513"/>
            <a:ext cx="4427984" cy="1941567"/>
          </a:xfrm>
          <a:prstGeom prst="rect">
            <a:avLst/>
          </a:prstGeom>
        </p:spPr>
      </p:pic>
      <p:sp>
        <p:nvSpPr>
          <p:cNvPr id="10" name="TextBox 9"/>
          <p:cNvSpPr txBox="1"/>
          <p:nvPr/>
        </p:nvSpPr>
        <p:spPr>
          <a:xfrm>
            <a:off x="231439" y="5882408"/>
            <a:ext cx="4735592" cy="246221"/>
          </a:xfrm>
          <a:prstGeom prst="rect">
            <a:avLst/>
          </a:prstGeom>
          <a:noFill/>
        </p:spPr>
        <p:txBody>
          <a:bodyPr wrap="none" rtlCol="0">
            <a:spAutoFit/>
          </a:bodyPr>
          <a:lstStyle/>
          <a:p>
            <a:r>
              <a:rPr lang="en-US" sz="1000" dirty="0"/>
              <a:t>https://</a:t>
            </a:r>
            <a:r>
              <a:rPr lang="en-US" sz="1000" dirty="0" err="1"/>
              <a:t>www.fiosgenomics.com</a:t>
            </a:r>
            <a:r>
              <a:rPr lang="en-US" sz="1000" dirty="0"/>
              <a:t>/</a:t>
            </a:r>
            <a:r>
              <a:rPr lang="en-US" sz="1000" dirty="0" err="1"/>
              <a:t>wp</a:t>
            </a:r>
            <a:r>
              <a:rPr lang="en-US" sz="1000" dirty="0"/>
              <a:t>-content/uploads/2017/03/heatmap-1024x449.png</a:t>
            </a:r>
          </a:p>
        </p:txBody>
      </p:sp>
    </p:spTree>
    <p:extLst>
      <p:ext uri="{BB962C8B-B14F-4D97-AF65-F5344CB8AC3E}">
        <p14:creationId xmlns:p14="http://schemas.microsoft.com/office/powerpoint/2010/main" val="1882239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tx1"/>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1360782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Whole Genome Sequencing</a:t>
            </a:r>
          </a:p>
        </p:txBody>
      </p:sp>
      <p:pic>
        <p:nvPicPr>
          <p:cNvPr id="4" name="Picture 3"/>
          <p:cNvPicPr>
            <a:picLocks noChangeAspect="1"/>
          </p:cNvPicPr>
          <p:nvPr/>
        </p:nvPicPr>
        <p:blipFill>
          <a:blip r:embed="rId3"/>
          <a:stretch>
            <a:fillRect/>
          </a:stretch>
        </p:blipFill>
        <p:spPr>
          <a:xfrm>
            <a:off x="53008" y="1128703"/>
            <a:ext cx="8786191" cy="3141063"/>
          </a:xfrm>
          <a:prstGeom prst="rect">
            <a:avLst/>
          </a:prstGeom>
        </p:spPr>
      </p:pic>
      <p:sp>
        <p:nvSpPr>
          <p:cNvPr id="5" name="Content Placeholder 6"/>
          <p:cNvSpPr>
            <a:spLocks noGrp="1"/>
          </p:cNvSpPr>
          <p:nvPr>
            <p:ph idx="1"/>
          </p:nvPr>
        </p:nvSpPr>
        <p:spPr>
          <a:xfrm>
            <a:off x="457199" y="4333461"/>
            <a:ext cx="8291513" cy="1472028"/>
          </a:xfrm>
        </p:spPr>
        <p:txBody>
          <a:bodyPr>
            <a:noAutofit/>
          </a:bodyPr>
          <a:lstStyle/>
          <a:p>
            <a:r>
              <a:rPr lang="en-GB" sz="1400" dirty="0" smtClean="0"/>
              <a:t>Map against known genome and look for differences from the reference</a:t>
            </a:r>
          </a:p>
          <a:p>
            <a:r>
              <a:rPr lang="en-GB" sz="1400" dirty="0" smtClean="0"/>
              <a:t>SNPs, insertions, deletions, translocations, inversions</a:t>
            </a:r>
          </a:p>
          <a:p>
            <a:r>
              <a:rPr lang="en-GB" sz="1400" dirty="0" smtClean="0"/>
              <a:t>Requires high coverage to distinguish from base calling errors</a:t>
            </a:r>
          </a:p>
          <a:p>
            <a:r>
              <a:rPr lang="en-GB" sz="1400" dirty="0" smtClean="0"/>
              <a:t>Called variants can be compared against known databases (e.g. </a:t>
            </a:r>
            <a:r>
              <a:rPr lang="en-GB" sz="1400" dirty="0" err="1" smtClean="0"/>
              <a:t>dbSNP</a:t>
            </a:r>
            <a:r>
              <a:rPr lang="en-GB" sz="1400" dirty="0" smtClean="0"/>
              <a:t>)</a:t>
            </a:r>
          </a:p>
          <a:p>
            <a:r>
              <a:rPr lang="en-GB" sz="1400" dirty="0" smtClean="0"/>
              <a:t>Whole genome association studies identify variants associated with particular traits</a:t>
            </a:r>
          </a:p>
          <a:p>
            <a:r>
              <a:rPr lang="en-GB" sz="1400" dirty="0" smtClean="0"/>
              <a:t>Population genetics (e.g. 1000 Genomes Project) to identify variants associated with different populations </a:t>
            </a:r>
          </a:p>
        </p:txBody>
      </p:sp>
    </p:spTree>
    <p:extLst>
      <p:ext uri="{BB962C8B-B14F-4D97-AF65-F5344CB8AC3E}">
        <p14:creationId xmlns:p14="http://schemas.microsoft.com/office/powerpoint/2010/main" val="597304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Whole Genome Sequencing</a:t>
            </a:r>
          </a:p>
        </p:txBody>
      </p:sp>
      <p:pic>
        <p:nvPicPr>
          <p:cNvPr id="3" name="Picture 2"/>
          <p:cNvPicPr>
            <a:picLocks noChangeAspect="1"/>
          </p:cNvPicPr>
          <p:nvPr/>
        </p:nvPicPr>
        <p:blipFill>
          <a:blip r:embed="rId3"/>
          <a:stretch>
            <a:fillRect/>
          </a:stretch>
        </p:blipFill>
        <p:spPr>
          <a:xfrm>
            <a:off x="1100016" y="1128703"/>
            <a:ext cx="5724853" cy="5125741"/>
          </a:xfrm>
          <a:prstGeom prst="rect">
            <a:avLst/>
          </a:prstGeom>
        </p:spPr>
      </p:pic>
      <p:sp>
        <p:nvSpPr>
          <p:cNvPr id="8" name="Rectangle 7"/>
          <p:cNvSpPr/>
          <p:nvPr/>
        </p:nvSpPr>
        <p:spPr>
          <a:xfrm>
            <a:off x="4757530" y="6576559"/>
            <a:ext cx="4572000" cy="246221"/>
          </a:xfrm>
          <a:prstGeom prst="rect">
            <a:avLst/>
          </a:prstGeom>
        </p:spPr>
        <p:txBody>
          <a:bodyPr>
            <a:spAutoFit/>
          </a:bodyPr>
          <a:lstStyle/>
          <a:p>
            <a:r>
              <a:rPr lang="en-US" sz="1000" dirty="0"/>
              <a:t>http://</a:t>
            </a:r>
            <a:r>
              <a:rPr lang="en-US" sz="1000" dirty="0" err="1"/>
              <a:t>www.nature.com</a:t>
            </a:r>
            <a:r>
              <a:rPr lang="en-US" sz="1000" dirty="0"/>
              <a:t>/ng/journal/v48/n9/</a:t>
            </a:r>
            <a:r>
              <a:rPr lang="en-US" sz="1000" dirty="0" err="1"/>
              <a:t>fig_tab</a:t>
            </a:r>
            <a:r>
              <a:rPr lang="en-US" sz="1000" dirty="0"/>
              <a:t>/ng.3592_SF7.html</a:t>
            </a:r>
          </a:p>
        </p:txBody>
      </p:sp>
    </p:spTree>
    <p:extLst>
      <p:ext uri="{BB962C8B-B14F-4D97-AF65-F5344CB8AC3E}">
        <p14:creationId xmlns:p14="http://schemas.microsoft.com/office/powerpoint/2010/main" val="18387294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tx1"/>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443162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UCSC Genome Browser</a:t>
            </a:r>
          </a:p>
        </p:txBody>
      </p:sp>
      <p:sp>
        <p:nvSpPr>
          <p:cNvPr id="4" name="Content Placeholder 6"/>
          <p:cNvSpPr>
            <a:spLocks noGrp="1"/>
          </p:cNvSpPr>
          <p:nvPr>
            <p:ph idx="1"/>
          </p:nvPr>
        </p:nvSpPr>
        <p:spPr>
          <a:xfrm>
            <a:off x="457199" y="1244491"/>
            <a:ext cx="8291513" cy="4176688"/>
          </a:xfrm>
        </p:spPr>
        <p:txBody>
          <a:bodyPr>
            <a:noAutofit/>
          </a:bodyPr>
          <a:lstStyle/>
          <a:p>
            <a:r>
              <a:rPr lang="en-GB" sz="2200" dirty="0" smtClean="0">
                <a:hlinkClick r:id="rId3"/>
              </a:rPr>
              <a:t>genome.ucsc.edu</a:t>
            </a:r>
            <a:endParaRPr lang="en-GB" sz="2200" dirty="0" smtClean="0"/>
          </a:p>
          <a:p>
            <a:r>
              <a:rPr lang="en-GB" sz="2200" dirty="0" smtClean="0"/>
              <a:t>Online resource for visualisation of genomic data</a:t>
            </a:r>
          </a:p>
          <a:p>
            <a:r>
              <a:rPr lang="en-GB" sz="2200" dirty="0" smtClean="0"/>
              <a:t>Hosted by the University of California, Santa Cruz</a:t>
            </a:r>
          </a:p>
          <a:p>
            <a:r>
              <a:rPr lang="en-GB" sz="2200" dirty="0" smtClean="0"/>
              <a:t>Stemmed from the Human Genome Project to distribute initial results</a:t>
            </a:r>
          </a:p>
          <a:p>
            <a:r>
              <a:rPr lang="en-GB" sz="2200" dirty="0" smtClean="0"/>
              <a:t>Open source web page based on MySQL database</a:t>
            </a:r>
          </a:p>
          <a:p>
            <a:r>
              <a:rPr lang="en-GB" sz="2200" dirty="0" smtClean="0"/>
              <a:t>Huge amount of integrated data and genome annotation (genes, functional elements, histone marks, common SNPS, </a:t>
            </a:r>
            <a:r>
              <a:rPr lang="en-GB" sz="2200" dirty="0" err="1" smtClean="0"/>
              <a:t>ncRNAs</a:t>
            </a:r>
            <a:r>
              <a:rPr lang="en-GB" sz="2200" dirty="0" smtClean="0"/>
              <a:t>)</a:t>
            </a:r>
          </a:p>
          <a:p>
            <a:r>
              <a:rPr lang="en-GB" sz="2200" dirty="0"/>
              <a:t>H</a:t>
            </a:r>
            <a:r>
              <a:rPr lang="en-GB" sz="2200" dirty="0" smtClean="0"/>
              <a:t>igh coverage genome data for 46 species (human, mouse, drosophila, sloth, yeast, etc.)</a:t>
            </a:r>
          </a:p>
          <a:p>
            <a:r>
              <a:rPr lang="en-GB" sz="2200" dirty="0" smtClean="0"/>
              <a:t>“Tracks” allow you to visualise multiple data sources in parallel and compare </a:t>
            </a:r>
          </a:p>
        </p:txBody>
      </p:sp>
    </p:spTree>
    <p:extLst>
      <p:ext uri="{BB962C8B-B14F-4D97-AF65-F5344CB8AC3E}">
        <p14:creationId xmlns:p14="http://schemas.microsoft.com/office/powerpoint/2010/main" val="1556182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The Hell Is </a:t>
            </a:r>
            <a:r>
              <a:rPr lang="en-GB" dirty="0" smtClean="0"/>
              <a:t>Bioinformatics?</a:t>
            </a:r>
            <a:endParaRPr lang="en-GB" dirty="0"/>
          </a:p>
        </p:txBody>
      </p:sp>
      <p:pic>
        <p:nvPicPr>
          <p:cNvPr id="5" name="Picture 4"/>
          <p:cNvPicPr>
            <a:picLocks noChangeAspect="1"/>
          </p:cNvPicPr>
          <p:nvPr/>
        </p:nvPicPr>
        <p:blipFill>
          <a:blip r:embed="rId3"/>
          <a:stretch>
            <a:fillRect/>
          </a:stretch>
        </p:blipFill>
        <p:spPr>
          <a:xfrm>
            <a:off x="6501581" y="1094998"/>
            <a:ext cx="2131108" cy="3004513"/>
          </a:xfrm>
          <a:prstGeom prst="rect">
            <a:avLst/>
          </a:prstGeom>
        </p:spPr>
      </p:pic>
      <p:pic>
        <p:nvPicPr>
          <p:cNvPr id="6" name="Picture 5"/>
          <p:cNvPicPr>
            <a:picLocks noChangeAspect="1"/>
          </p:cNvPicPr>
          <p:nvPr/>
        </p:nvPicPr>
        <p:blipFill>
          <a:blip r:embed="rId4"/>
          <a:stretch>
            <a:fillRect/>
          </a:stretch>
        </p:blipFill>
        <p:spPr>
          <a:xfrm>
            <a:off x="3282445" y="1128703"/>
            <a:ext cx="2948608" cy="2211456"/>
          </a:xfrm>
          <a:prstGeom prst="rect">
            <a:avLst/>
          </a:prstGeom>
        </p:spPr>
      </p:pic>
      <p:grpSp>
        <p:nvGrpSpPr>
          <p:cNvPr id="7" name="Group 6"/>
          <p:cNvGrpSpPr/>
          <p:nvPr/>
        </p:nvGrpSpPr>
        <p:grpSpPr>
          <a:xfrm>
            <a:off x="80515" y="1094998"/>
            <a:ext cx="3175234" cy="1999268"/>
            <a:chOff x="2525326" y="1083343"/>
            <a:chExt cx="3301259" cy="2170848"/>
          </a:xfrm>
        </p:grpSpPr>
        <p:pic>
          <p:nvPicPr>
            <p:cNvPr id="8" name="Picture 7"/>
            <p:cNvPicPr>
              <a:picLocks noChangeAspect="1"/>
            </p:cNvPicPr>
            <p:nvPr/>
          </p:nvPicPr>
          <p:blipFill rotWithShape="1">
            <a:blip r:embed="rId5"/>
            <a:srcRect l="16738" t="19137" r="17077" b="15556"/>
            <a:stretch/>
          </p:blipFill>
          <p:spPr>
            <a:xfrm>
              <a:off x="2771800" y="1083343"/>
              <a:ext cx="2808312" cy="2080491"/>
            </a:xfrm>
            <a:prstGeom prst="rect">
              <a:avLst/>
            </a:prstGeom>
          </p:spPr>
        </p:pic>
        <p:pic>
          <p:nvPicPr>
            <p:cNvPr id="9" name="Picture 8"/>
            <p:cNvPicPr>
              <a:picLocks noChangeAspect="1"/>
            </p:cNvPicPr>
            <p:nvPr/>
          </p:nvPicPr>
          <p:blipFill rotWithShape="1">
            <a:blip r:embed="rId5"/>
            <a:srcRect t="94012" r="22197" b="715"/>
            <a:stretch/>
          </p:blipFill>
          <p:spPr>
            <a:xfrm>
              <a:off x="2525326" y="3086185"/>
              <a:ext cx="3301259" cy="168006"/>
            </a:xfrm>
            <a:prstGeom prst="rect">
              <a:avLst/>
            </a:prstGeom>
          </p:spPr>
        </p:pic>
      </p:grpSp>
      <p:pic>
        <p:nvPicPr>
          <p:cNvPr id="10" name="Picture 9"/>
          <p:cNvPicPr>
            <a:picLocks noChangeAspect="1"/>
          </p:cNvPicPr>
          <p:nvPr/>
        </p:nvPicPr>
        <p:blipFill>
          <a:blip r:embed="rId6"/>
          <a:stretch>
            <a:fillRect/>
          </a:stretch>
        </p:blipFill>
        <p:spPr>
          <a:xfrm>
            <a:off x="433317" y="3378476"/>
            <a:ext cx="3437176" cy="2730123"/>
          </a:xfrm>
          <a:prstGeom prst="rect">
            <a:avLst/>
          </a:prstGeom>
        </p:spPr>
      </p:pic>
      <p:pic>
        <p:nvPicPr>
          <p:cNvPr id="11" name="Picture 10"/>
          <p:cNvPicPr>
            <a:picLocks noChangeAspect="1"/>
          </p:cNvPicPr>
          <p:nvPr/>
        </p:nvPicPr>
        <p:blipFill>
          <a:blip r:embed="rId7"/>
          <a:stretch>
            <a:fillRect/>
          </a:stretch>
        </p:blipFill>
        <p:spPr>
          <a:xfrm>
            <a:off x="4051251" y="3483788"/>
            <a:ext cx="2807990" cy="2519498"/>
          </a:xfrm>
          <a:prstGeom prst="rect">
            <a:avLst/>
          </a:prstGeom>
        </p:spPr>
      </p:pic>
    </p:spTree>
    <p:extLst>
      <p:ext uri="{BB962C8B-B14F-4D97-AF65-F5344CB8AC3E}">
        <p14:creationId xmlns:p14="http://schemas.microsoft.com/office/powerpoint/2010/main" val="35067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UCSC Genome Browser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700" y="0"/>
            <a:ext cx="4271016" cy="6858000"/>
          </a:xfrm>
          <a:prstGeom prst="rect">
            <a:avLst/>
          </a:prstGeom>
        </p:spPr>
      </p:pic>
    </p:spTree>
    <p:extLst>
      <p:ext uri="{BB962C8B-B14F-4D97-AF65-F5344CB8AC3E}">
        <p14:creationId xmlns:p14="http://schemas.microsoft.com/office/powerpoint/2010/main" val="409444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ENCODE</a:t>
            </a:r>
          </a:p>
        </p:txBody>
      </p:sp>
      <p:pic>
        <p:nvPicPr>
          <p:cNvPr id="4" name="Picture 3"/>
          <p:cNvPicPr>
            <a:picLocks noChangeAspect="1"/>
          </p:cNvPicPr>
          <p:nvPr/>
        </p:nvPicPr>
        <p:blipFill>
          <a:blip r:embed="rId3"/>
          <a:stretch>
            <a:fillRect/>
          </a:stretch>
        </p:blipFill>
        <p:spPr>
          <a:xfrm>
            <a:off x="755576" y="1124744"/>
            <a:ext cx="7524328" cy="4827556"/>
          </a:xfrm>
          <a:prstGeom prst="rect">
            <a:avLst/>
          </a:prstGeom>
        </p:spPr>
      </p:pic>
      <p:sp>
        <p:nvSpPr>
          <p:cNvPr id="5" name="TextBox 4"/>
          <p:cNvSpPr txBox="1"/>
          <p:nvPr/>
        </p:nvSpPr>
        <p:spPr>
          <a:xfrm>
            <a:off x="5369013" y="6516677"/>
            <a:ext cx="3352200" cy="246221"/>
          </a:xfrm>
          <a:prstGeom prst="rect">
            <a:avLst/>
          </a:prstGeom>
          <a:noFill/>
        </p:spPr>
        <p:txBody>
          <a:bodyPr wrap="none" rtlCol="0">
            <a:spAutoFit/>
          </a:bodyPr>
          <a:lstStyle/>
          <a:p>
            <a:r>
              <a:rPr lang="en-US" sz="1000" dirty="0"/>
              <a:t>https://</a:t>
            </a:r>
            <a:r>
              <a:rPr lang="en-US" sz="1000" dirty="0" err="1"/>
              <a:t>www.encodeproject.org</a:t>
            </a:r>
            <a:r>
              <a:rPr lang="en-US" sz="1000" dirty="0"/>
              <a:t>/static/</a:t>
            </a:r>
            <a:r>
              <a:rPr lang="en-US" sz="1000" dirty="0" err="1"/>
              <a:t>img</a:t>
            </a:r>
            <a:r>
              <a:rPr lang="en-US" sz="1000" dirty="0"/>
              <a:t>/classic-</a:t>
            </a:r>
            <a:r>
              <a:rPr lang="en-US" sz="1000" dirty="0" err="1"/>
              <a:t>image.jpg</a:t>
            </a:r>
            <a:endParaRPr lang="en-US" sz="1000" dirty="0"/>
          </a:p>
        </p:txBody>
      </p:sp>
    </p:spTree>
    <p:extLst>
      <p:ext uri="{BB962C8B-B14F-4D97-AF65-F5344CB8AC3E}">
        <p14:creationId xmlns:p14="http://schemas.microsoft.com/office/powerpoint/2010/main" val="550831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ENCODE</a:t>
            </a:r>
            <a:endParaRPr lang="en-GB" dirty="0"/>
          </a:p>
        </p:txBody>
      </p:sp>
      <p:pic>
        <p:nvPicPr>
          <p:cNvPr id="4"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071" y="1538013"/>
            <a:ext cx="8356731" cy="4425950"/>
          </a:xfrm>
        </p:spPr>
      </p:pic>
    </p:spTree>
    <p:extLst>
      <p:ext uri="{BB962C8B-B14F-4D97-AF65-F5344CB8AC3E}">
        <p14:creationId xmlns:p14="http://schemas.microsoft.com/office/powerpoint/2010/main" val="20648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NCBI</a:t>
            </a:r>
          </a:p>
        </p:txBody>
      </p:sp>
      <p:sp>
        <p:nvSpPr>
          <p:cNvPr id="4" name="Content Placeholder 2"/>
          <p:cNvSpPr>
            <a:spLocks noGrp="1"/>
          </p:cNvSpPr>
          <p:nvPr>
            <p:ph idx="1"/>
          </p:nvPr>
        </p:nvSpPr>
        <p:spPr>
          <a:xfrm>
            <a:off x="457199" y="1628801"/>
            <a:ext cx="8291513" cy="4176688"/>
          </a:xfrm>
        </p:spPr>
        <p:txBody>
          <a:bodyPr/>
          <a:lstStyle/>
          <a:p>
            <a:r>
              <a:rPr lang="en-US" sz="2800" dirty="0" smtClean="0"/>
              <a:t>National Center for Biotechnology Information</a:t>
            </a:r>
          </a:p>
          <a:p>
            <a:r>
              <a:rPr lang="en-US" sz="2800" dirty="0" smtClean="0"/>
              <a:t>NIH funded resource containing several important resources:</a:t>
            </a:r>
          </a:p>
          <a:p>
            <a:pPr lvl="1"/>
            <a:r>
              <a:rPr lang="en-US" sz="2400" dirty="0" err="1" smtClean="0"/>
              <a:t>Pubmed</a:t>
            </a:r>
            <a:r>
              <a:rPr lang="en-US" sz="2400" dirty="0" smtClean="0"/>
              <a:t> (publications)</a:t>
            </a:r>
          </a:p>
          <a:p>
            <a:pPr lvl="1"/>
            <a:r>
              <a:rPr lang="en-US" sz="2400" dirty="0" err="1" smtClean="0"/>
              <a:t>Genbank</a:t>
            </a:r>
            <a:r>
              <a:rPr lang="en-US" sz="2400" dirty="0" smtClean="0"/>
              <a:t> (DNA sequence database)</a:t>
            </a:r>
          </a:p>
          <a:p>
            <a:pPr lvl="1"/>
            <a:r>
              <a:rPr lang="en-US" sz="2400" dirty="0" err="1" smtClean="0"/>
              <a:t>RefSeq</a:t>
            </a:r>
            <a:r>
              <a:rPr lang="en-US" sz="2400" dirty="0" smtClean="0"/>
              <a:t> (</a:t>
            </a:r>
            <a:r>
              <a:rPr lang="en-US" sz="2400" dirty="0"/>
              <a:t>nucleotide sequences (DNA, </a:t>
            </a:r>
            <a:r>
              <a:rPr lang="en-US" sz="2400" dirty="0" smtClean="0"/>
              <a:t>RNA) and protein products)</a:t>
            </a:r>
          </a:p>
          <a:p>
            <a:pPr lvl="1"/>
            <a:r>
              <a:rPr lang="en-US" sz="2400" dirty="0" smtClean="0"/>
              <a:t>BLAST (basic local alignment search tool)</a:t>
            </a:r>
          </a:p>
          <a:p>
            <a:pPr lvl="1"/>
            <a:r>
              <a:rPr lang="en-US" sz="2400" dirty="0" smtClean="0"/>
              <a:t>SRA (Sequence Read Archive)</a:t>
            </a:r>
          </a:p>
          <a:p>
            <a:pPr lvl="1"/>
            <a:endParaRPr lang="en-US" sz="2400" dirty="0"/>
          </a:p>
        </p:txBody>
      </p:sp>
    </p:spTree>
    <p:extLst>
      <p:ext uri="{BB962C8B-B14F-4D97-AF65-F5344CB8AC3E}">
        <p14:creationId xmlns:p14="http://schemas.microsoft.com/office/powerpoint/2010/main" val="1294405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bg1">
                    <a:lumMod val="75000"/>
                  </a:schemeClr>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tx1"/>
                </a:solidFill>
              </a:rPr>
              <a:t>Essential Bioinformatics Skills</a:t>
            </a:r>
          </a:p>
          <a:p>
            <a:endParaRPr lang="en-GB" sz="2800" dirty="0" smtClean="0"/>
          </a:p>
        </p:txBody>
      </p:sp>
    </p:spTree>
    <p:extLst>
      <p:ext uri="{BB962C8B-B14F-4D97-AF65-F5344CB8AC3E}">
        <p14:creationId xmlns:p14="http://schemas.microsoft.com/office/powerpoint/2010/main" val="12326524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Essential Bioinformatics Skills</a:t>
            </a:r>
          </a:p>
        </p:txBody>
      </p:sp>
      <p:sp>
        <p:nvSpPr>
          <p:cNvPr id="2" name="Content Placeholder 1"/>
          <p:cNvSpPr>
            <a:spLocks noGrp="1"/>
          </p:cNvSpPr>
          <p:nvPr>
            <p:ph idx="1"/>
          </p:nvPr>
        </p:nvSpPr>
        <p:spPr/>
        <p:txBody>
          <a:bodyPr/>
          <a:lstStyle/>
          <a:p>
            <a:r>
              <a:rPr lang="en-GB" sz="3200" dirty="0"/>
              <a:t>Computer programming expertise</a:t>
            </a:r>
          </a:p>
          <a:p>
            <a:r>
              <a:rPr lang="en-GB" sz="3200" dirty="0"/>
              <a:t>Experience working in a Linux environment</a:t>
            </a:r>
          </a:p>
          <a:p>
            <a:r>
              <a:rPr lang="en-GB" sz="3200" dirty="0"/>
              <a:t>Data manipulation (</a:t>
            </a:r>
            <a:r>
              <a:rPr lang="en-GB" sz="3200" dirty="0" err="1"/>
              <a:t>perl</a:t>
            </a:r>
            <a:r>
              <a:rPr lang="en-GB" sz="3200" dirty="0"/>
              <a:t>, </a:t>
            </a:r>
            <a:r>
              <a:rPr lang="en-GB" sz="3200" dirty="0" err="1"/>
              <a:t>awk</a:t>
            </a:r>
            <a:r>
              <a:rPr lang="en-GB" sz="3200" dirty="0"/>
              <a:t>, python, </a:t>
            </a:r>
            <a:r>
              <a:rPr lang="en-GB" sz="3200" dirty="0" err="1"/>
              <a:t>sed</a:t>
            </a:r>
            <a:r>
              <a:rPr lang="en-GB" sz="3200" dirty="0"/>
              <a:t>)</a:t>
            </a:r>
          </a:p>
          <a:p>
            <a:r>
              <a:rPr lang="en-GB" sz="3200" dirty="0"/>
              <a:t>Statistics (R, SPSS)</a:t>
            </a:r>
          </a:p>
          <a:p>
            <a:r>
              <a:rPr lang="en-GB" sz="3200" dirty="0"/>
              <a:t>Database management (</a:t>
            </a:r>
            <a:r>
              <a:rPr lang="en-GB" sz="3200" dirty="0" err="1"/>
              <a:t>mysql</a:t>
            </a:r>
            <a:r>
              <a:rPr lang="en-GB" sz="3200" dirty="0"/>
              <a:t>)</a:t>
            </a:r>
          </a:p>
          <a:p>
            <a:r>
              <a:rPr lang="en-GB" sz="3200" dirty="0"/>
              <a:t>Regular expressions and pattern matching</a:t>
            </a:r>
          </a:p>
          <a:p>
            <a:r>
              <a:rPr lang="en-GB" sz="3200" dirty="0"/>
              <a:t>Interdisciplinary </a:t>
            </a:r>
            <a:r>
              <a:rPr lang="en-GB" sz="3200" dirty="0" smtClean="0"/>
              <a:t>communication</a:t>
            </a:r>
            <a:endParaRPr lang="en-GB" sz="3200" dirty="0"/>
          </a:p>
        </p:txBody>
      </p:sp>
    </p:spTree>
    <p:extLst>
      <p:ext uri="{BB962C8B-B14F-4D97-AF65-F5344CB8AC3E}">
        <p14:creationId xmlns:p14="http://schemas.microsoft.com/office/powerpoint/2010/main" val="10572556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So You Want to Become a </a:t>
            </a:r>
            <a:r>
              <a:rPr lang="en-GB" dirty="0" err="1"/>
              <a:t>Bioinformatician</a:t>
            </a:r>
            <a:r>
              <a:rPr lang="en-GB" dirty="0"/>
              <a:t>?</a:t>
            </a:r>
          </a:p>
        </p:txBody>
      </p:sp>
      <p:sp>
        <p:nvSpPr>
          <p:cNvPr id="2" name="Content Placeholder 1"/>
          <p:cNvSpPr>
            <a:spLocks noGrp="1"/>
          </p:cNvSpPr>
          <p:nvPr>
            <p:ph idx="1"/>
          </p:nvPr>
        </p:nvSpPr>
        <p:spPr/>
        <p:txBody>
          <a:bodyPr/>
          <a:lstStyle/>
          <a:p>
            <a:r>
              <a:rPr lang="en-GB" sz="2400" dirty="0"/>
              <a:t>Take some programming training courses (try online </a:t>
            </a:r>
            <a:r>
              <a:rPr lang="mr-IN" sz="2400" dirty="0"/>
              <a:t>–</a:t>
            </a:r>
            <a:r>
              <a:rPr lang="en-GB" sz="2400" dirty="0"/>
              <a:t> Lynda Learning, Coursera, Code Academy)</a:t>
            </a:r>
          </a:p>
          <a:p>
            <a:r>
              <a:rPr lang="en-GB" sz="2400" dirty="0"/>
              <a:t>Bioinformatics training courses (many excellent courses in Cambridge at EBI and Sanger Institute) </a:t>
            </a:r>
          </a:p>
          <a:p>
            <a:r>
              <a:rPr lang="en-GB" sz="2400" dirty="0"/>
              <a:t>Visit bioinformatics resources to see example data</a:t>
            </a:r>
          </a:p>
          <a:p>
            <a:r>
              <a:rPr lang="en-GB" sz="2400" dirty="0"/>
              <a:t>Play with some example data</a:t>
            </a:r>
          </a:p>
          <a:p>
            <a:r>
              <a:rPr lang="en-GB" sz="2400" dirty="0"/>
              <a:t>Practice, practice, practice!</a:t>
            </a:r>
          </a:p>
          <a:p>
            <a:r>
              <a:rPr lang="en-GB" sz="2400" dirty="0" err="1">
                <a:solidFill>
                  <a:srgbClr val="442580"/>
                </a:solidFill>
              </a:rPr>
              <a:t>github.com</a:t>
            </a:r>
            <a:r>
              <a:rPr lang="en-GB" sz="2400" dirty="0">
                <a:solidFill>
                  <a:srgbClr val="442580"/>
                </a:solidFill>
              </a:rPr>
              <a:t>/</a:t>
            </a:r>
            <a:r>
              <a:rPr lang="en-GB" sz="2400" dirty="0" err="1">
                <a:solidFill>
                  <a:srgbClr val="442580"/>
                </a:solidFill>
              </a:rPr>
              <a:t>uopbioinformatics</a:t>
            </a:r>
            <a:r>
              <a:rPr lang="en-GB" sz="2400" dirty="0">
                <a:solidFill>
                  <a:srgbClr val="442580"/>
                </a:solidFill>
              </a:rPr>
              <a:t>/</a:t>
            </a:r>
            <a:r>
              <a:rPr lang="en-GB" sz="2400" dirty="0" err="1">
                <a:solidFill>
                  <a:srgbClr val="442580"/>
                </a:solidFill>
              </a:rPr>
              <a:t>uopbioinformatics.github.io</a:t>
            </a:r>
            <a:endParaRPr lang="en-GB" sz="2400" dirty="0">
              <a:solidFill>
                <a:srgbClr val="442580"/>
              </a:solidFill>
            </a:endParaRPr>
          </a:p>
          <a:p>
            <a:r>
              <a:rPr lang="en-GB" sz="2400" dirty="0"/>
              <a:t>s</a:t>
            </a:r>
            <a:r>
              <a:rPr lang="en-US" sz="2400" dirty="0" err="1" smtClean="0"/>
              <a:t>amuel.robson@port.ac.uk</a:t>
            </a:r>
            <a:endParaRPr lang="en-US" sz="2400" dirty="0"/>
          </a:p>
        </p:txBody>
      </p:sp>
    </p:spTree>
    <p:extLst>
      <p:ext uri="{BB962C8B-B14F-4D97-AF65-F5344CB8AC3E}">
        <p14:creationId xmlns:p14="http://schemas.microsoft.com/office/powerpoint/2010/main" val="10155940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smtClean="0"/>
              <a:t>Questions?</a:t>
            </a:r>
            <a:endParaRPr lang="en-GB" dirty="0"/>
          </a:p>
        </p:txBody>
      </p:sp>
      <p:pic>
        <p:nvPicPr>
          <p:cNvPr id="9" name="Picture 2" descr="C:\Users\wokersl\Documents\Downloads\Chrome Downloads\57975 (1).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 r="-255" b="808"/>
          <a:stretch/>
        </p:blipFill>
        <p:spPr bwMode="auto">
          <a:xfrm>
            <a:off x="4897087" y="566738"/>
            <a:ext cx="3913538" cy="55673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9814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Data Increase Over Time</a:t>
            </a:r>
          </a:p>
        </p:txBody>
      </p:sp>
      <p:pic>
        <p:nvPicPr>
          <p:cNvPr id="5"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3499" y="1177752"/>
            <a:ext cx="8417068" cy="4782098"/>
          </a:xfrm>
        </p:spPr>
      </p:pic>
      <p:sp>
        <p:nvSpPr>
          <p:cNvPr id="8" name="TextBox 7"/>
          <p:cNvSpPr txBox="1"/>
          <p:nvPr/>
        </p:nvSpPr>
        <p:spPr>
          <a:xfrm>
            <a:off x="2411896" y="6377180"/>
            <a:ext cx="6539543" cy="400110"/>
          </a:xfrm>
          <a:prstGeom prst="rect">
            <a:avLst/>
          </a:prstGeom>
          <a:noFill/>
        </p:spPr>
        <p:txBody>
          <a:bodyPr wrap="square" rtlCol="0">
            <a:spAutoFit/>
          </a:bodyPr>
          <a:lstStyle/>
          <a:p>
            <a:r>
              <a:rPr lang="en-US" sz="1000" dirty="0"/>
              <a:t>Muir, P., Li, S., Lou, S., Wang, D., </a:t>
            </a:r>
            <a:r>
              <a:rPr lang="en-US" sz="1000" dirty="0" err="1"/>
              <a:t>Spakowicz</a:t>
            </a:r>
            <a:r>
              <a:rPr lang="en-US" sz="1000" dirty="0"/>
              <a:t>, D. J., </a:t>
            </a:r>
            <a:r>
              <a:rPr lang="en-US" sz="1000" dirty="0" err="1"/>
              <a:t>Salichos</a:t>
            </a:r>
            <a:r>
              <a:rPr lang="en-US" sz="1000" dirty="0"/>
              <a:t>, L., et al. (2016). The real cost of sequencing: scaling computation to keep pace with data generation. </a:t>
            </a:r>
            <a:r>
              <a:rPr lang="en-US" sz="1000" i="1" dirty="0"/>
              <a:t>Genome Biology</a:t>
            </a:r>
            <a:r>
              <a:rPr lang="en-US" sz="1000" dirty="0"/>
              <a:t>, </a:t>
            </a:r>
            <a:r>
              <a:rPr lang="en-US" sz="1000" i="1" dirty="0"/>
              <a:t>17</a:t>
            </a:r>
            <a:r>
              <a:rPr lang="en-US" sz="1000" dirty="0"/>
              <a:t>(1), 53. http://</a:t>
            </a:r>
            <a:r>
              <a:rPr lang="en-US" sz="1000" dirty="0" err="1" smtClean="0"/>
              <a:t>doi.org</a:t>
            </a:r>
            <a:r>
              <a:rPr lang="en-US" sz="1000" dirty="0" smtClean="0"/>
              <a:t>/10.1186/s13059-016-0917-0</a:t>
            </a:r>
            <a:endParaRPr lang="en-US" sz="1000" dirty="0"/>
          </a:p>
        </p:txBody>
      </p:sp>
    </p:spTree>
    <p:extLst>
      <p:ext uri="{BB962C8B-B14F-4D97-AF65-F5344CB8AC3E}">
        <p14:creationId xmlns:p14="http://schemas.microsoft.com/office/powerpoint/2010/main" val="2114706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Data Increase Over </a:t>
            </a:r>
            <a:r>
              <a:rPr lang="en-GB" dirty="0" smtClean="0"/>
              <a:t>Time</a:t>
            </a:r>
            <a:endParaRPr lang="en-GB" dirty="0"/>
          </a:p>
        </p:txBody>
      </p:sp>
      <p:pic>
        <p:nvPicPr>
          <p:cNvPr id="5" name="Picture 4"/>
          <p:cNvPicPr>
            <a:picLocks noChangeAspect="1"/>
          </p:cNvPicPr>
          <p:nvPr/>
        </p:nvPicPr>
        <p:blipFill>
          <a:blip r:embed="rId3"/>
          <a:stretch>
            <a:fillRect/>
          </a:stretch>
        </p:blipFill>
        <p:spPr>
          <a:xfrm>
            <a:off x="216982" y="1233489"/>
            <a:ext cx="8504231" cy="4850070"/>
          </a:xfrm>
          <a:prstGeom prst="rect">
            <a:avLst/>
          </a:prstGeom>
        </p:spPr>
      </p:pic>
    </p:spTree>
    <p:extLst>
      <p:ext uri="{BB962C8B-B14F-4D97-AF65-F5344CB8AC3E}">
        <p14:creationId xmlns:p14="http://schemas.microsoft.com/office/powerpoint/2010/main" val="270177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Contents</a:t>
            </a:r>
            <a:endParaRPr lang="en-GB" dirty="0"/>
          </a:p>
        </p:txBody>
      </p:sp>
      <p:sp>
        <p:nvSpPr>
          <p:cNvPr id="6" name="Content Placeholder 6"/>
          <p:cNvSpPr>
            <a:spLocks noGrp="1"/>
          </p:cNvSpPr>
          <p:nvPr>
            <p:ph idx="1"/>
          </p:nvPr>
        </p:nvSpPr>
        <p:spPr/>
        <p:txBody>
          <a:bodyPr>
            <a:normAutofit/>
          </a:bodyPr>
          <a:lstStyle/>
          <a:p>
            <a:pPr marL="514350" indent="-514350">
              <a:buFont typeface="+mj-lt"/>
              <a:buAutoNum type="arabicPeriod"/>
            </a:pPr>
            <a:r>
              <a:rPr lang="en-GB" sz="2800" dirty="0" smtClean="0">
                <a:solidFill>
                  <a:schemeClr val="bg1">
                    <a:lumMod val="75000"/>
                  </a:schemeClr>
                </a:solidFill>
              </a:rPr>
              <a:t>Introduction</a:t>
            </a:r>
          </a:p>
          <a:p>
            <a:pPr marL="514350" indent="-514350">
              <a:buFont typeface="+mj-lt"/>
              <a:buAutoNum type="arabicPeriod"/>
            </a:pPr>
            <a:r>
              <a:rPr lang="en-GB" sz="2800" dirty="0" smtClean="0">
                <a:solidFill>
                  <a:schemeClr val="tx1"/>
                </a:solidFill>
              </a:rPr>
              <a:t>Next Generation Sequencing</a:t>
            </a:r>
          </a:p>
          <a:p>
            <a:pPr marL="514350" indent="-514350">
              <a:buFont typeface="+mj-lt"/>
              <a:buAutoNum type="arabicPeriod"/>
            </a:pPr>
            <a:r>
              <a:rPr lang="en-GB" sz="2800" dirty="0" smtClean="0">
                <a:solidFill>
                  <a:schemeClr val="bg1">
                    <a:lumMod val="75000"/>
                  </a:schemeClr>
                </a:solidFill>
              </a:rPr>
              <a:t>NGS Data Formats</a:t>
            </a:r>
          </a:p>
          <a:p>
            <a:pPr marL="514350" indent="-514350">
              <a:buFont typeface="+mj-lt"/>
              <a:buAutoNum type="arabicPeriod"/>
            </a:pPr>
            <a:r>
              <a:rPr lang="en-GB" sz="2800" dirty="0" err="1" smtClean="0">
                <a:solidFill>
                  <a:schemeClr val="bg1">
                    <a:lumMod val="75000"/>
                  </a:schemeClr>
                </a:solidFill>
              </a:rPr>
              <a:t>ChIP-Seq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RNA-</a:t>
            </a:r>
            <a:r>
              <a:rPr lang="en-GB" sz="2800" dirty="0" err="1" smtClean="0">
                <a:solidFill>
                  <a:schemeClr val="bg1">
                    <a:lumMod val="75000"/>
                  </a:schemeClr>
                </a:solidFill>
              </a:rPr>
              <a:t>Seq</a:t>
            </a:r>
            <a:endParaRPr lang="en-GB" sz="2800" dirty="0" smtClean="0">
              <a:solidFill>
                <a:schemeClr val="bg1">
                  <a:lumMod val="75000"/>
                </a:schemeClr>
              </a:solidFill>
            </a:endParaRPr>
          </a:p>
          <a:p>
            <a:pPr marL="514350" indent="-514350">
              <a:buFont typeface="+mj-lt"/>
              <a:buAutoNum type="arabicPeriod"/>
            </a:pPr>
            <a:r>
              <a:rPr lang="en-GB" sz="2800" dirty="0" smtClean="0">
                <a:solidFill>
                  <a:schemeClr val="bg1">
                    <a:lumMod val="75000"/>
                  </a:schemeClr>
                </a:solidFill>
              </a:rPr>
              <a:t>Whole Genome Sequencing</a:t>
            </a:r>
          </a:p>
          <a:p>
            <a:pPr marL="514350" indent="-514350">
              <a:buFont typeface="+mj-lt"/>
              <a:buAutoNum type="arabicPeriod"/>
            </a:pPr>
            <a:r>
              <a:rPr lang="en-GB" sz="2800" dirty="0" smtClean="0">
                <a:solidFill>
                  <a:schemeClr val="bg1">
                    <a:lumMod val="75000"/>
                  </a:schemeClr>
                </a:solidFill>
              </a:rPr>
              <a:t>Bioinformatics Resources</a:t>
            </a:r>
          </a:p>
          <a:p>
            <a:pPr marL="514350" indent="-514350">
              <a:buFont typeface="+mj-lt"/>
              <a:buAutoNum type="arabicPeriod"/>
            </a:pPr>
            <a:r>
              <a:rPr lang="en-GB" sz="2800" dirty="0" smtClean="0">
                <a:solidFill>
                  <a:schemeClr val="bg1">
                    <a:lumMod val="75000"/>
                  </a:schemeClr>
                </a:solidFill>
              </a:rPr>
              <a:t>Essential Bioinformatics Skills</a:t>
            </a:r>
          </a:p>
          <a:p>
            <a:endParaRPr lang="en-GB" sz="2800" dirty="0" smtClean="0"/>
          </a:p>
        </p:txBody>
      </p:sp>
    </p:spTree>
    <p:extLst>
      <p:ext uri="{BB962C8B-B14F-4D97-AF65-F5344CB8AC3E}">
        <p14:creationId xmlns:p14="http://schemas.microsoft.com/office/powerpoint/2010/main" val="1297262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Sanger Sequencing</a:t>
            </a:r>
          </a:p>
        </p:txBody>
      </p:sp>
      <p:pic>
        <p:nvPicPr>
          <p:cNvPr id="4" name="Picture 3"/>
          <p:cNvPicPr>
            <a:picLocks noChangeAspect="1"/>
          </p:cNvPicPr>
          <p:nvPr/>
        </p:nvPicPr>
        <p:blipFill>
          <a:blip r:embed="rId3"/>
          <a:stretch>
            <a:fillRect/>
          </a:stretch>
        </p:blipFill>
        <p:spPr>
          <a:xfrm>
            <a:off x="827584" y="1196752"/>
            <a:ext cx="7020272" cy="4832287"/>
          </a:xfrm>
          <a:prstGeom prst="rect">
            <a:avLst/>
          </a:prstGeom>
        </p:spPr>
      </p:pic>
      <p:sp>
        <p:nvSpPr>
          <p:cNvPr id="5" name="TextBox 4"/>
          <p:cNvSpPr txBox="1"/>
          <p:nvPr/>
        </p:nvSpPr>
        <p:spPr>
          <a:xfrm>
            <a:off x="3285021" y="6526924"/>
            <a:ext cx="5536452" cy="276999"/>
          </a:xfrm>
          <a:prstGeom prst="rect">
            <a:avLst/>
          </a:prstGeom>
          <a:noFill/>
        </p:spPr>
        <p:txBody>
          <a:bodyPr wrap="none" rtlCol="0">
            <a:spAutoFit/>
          </a:bodyPr>
          <a:lstStyle/>
          <a:p>
            <a:r>
              <a:rPr lang="en-US" sz="1200" dirty="0"/>
              <a:t>https://</a:t>
            </a:r>
            <a:r>
              <a:rPr lang="en-US" sz="1200" dirty="0" err="1"/>
              <a:t>en.wikipedia.org</a:t>
            </a:r>
            <a:r>
              <a:rPr lang="en-US" sz="1200" dirty="0"/>
              <a:t>/wiki/</a:t>
            </a:r>
            <a:r>
              <a:rPr lang="en-US" sz="1200" dirty="0" err="1"/>
              <a:t>Sanger_sequencing</a:t>
            </a:r>
            <a:r>
              <a:rPr lang="en-US" sz="1200" dirty="0"/>
              <a:t>#/media/</a:t>
            </a:r>
            <a:r>
              <a:rPr lang="en-US" sz="1200" dirty="0" err="1"/>
              <a:t>File:Sanger-sequencing.svg</a:t>
            </a:r>
            <a:endParaRPr lang="en-US" sz="1200" dirty="0"/>
          </a:p>
        </p:txBody>
      </p:sp>
    </p:spTree>
    <p:extLst>
      <p:ext uri="{BB962C8B-B14F-4D97-AF65-F5344CB8AC3E}">
        <p14:creationId xmlns:p14="http://schemas.microsoft.com/office/powerpoint/2010/main" val="552566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Next Generation Sequencing</a:t>
            </a:r>
          </a:p>
        </p:txBody>
      </p:sp>
      <p:sp>
        <p:nvSpPr>
          <p:cNvPr id="2" name="Content Placeholder 1"/>
          <p:cNvSpPr>
            <a:spLocks noGrp="1"/>
          </p:cNvSpPr>
          <p:nvPr>
            <p:ph idx="1"/>
          </p:nvPr>
        </p:nvSpPr>
        <p:spPr/>
        <p:txBody>
          <a:bodyPr/>
          <a:lstStyle/>
          <a:p>
            <a:r>
              <a:rPr lang="en-GB" dirty="0"/>
              <a:t>High throughput way of ”reading” many DNA/RNA sequences at the same time</a:t>
            </a:r>
          </a:p>
          <a:p>
            <a:r>
              <a:rPr lang="en-GB" dirty="0"/>
              <a:t>Many different NGS technologies (each with pros &amp; cons):</a:t>
            </a:r>
          </a:p>
          <a:p>
            <a:pPr lvl="1"/>
            <a:r>
              <a:rPr lang="en-GB" dirty="0"/>
              <a:t>Illumina (low cost, high throughput, but short reads)</a:t>
            </a:r>
          </a:p>
          <a:p>
            <a:pPr lvl="1"/>
            <a:r>
              <a:rPr lang="en-GB" dirty="0"/>
              <a:t>Ion Torrent (low error rate and fast, but relatively short reads)</a:t>
            </a:r>
          </a:p>
          <a:p>
            <a:pPr lvl="1"/>
            <a:r>
              <a:rPr lang="en-GB" dirty="0"/>
              <a:t>Roche 454 (longer reads, fast, but expensive and now defunct)</a:t>
            </a:r>
          </a:p>
          <a:p>
            <a:r>
              <a:rPr lang="en-GB" dirty="0"/>
              <a:t>“Next” next generation sequencing:</a:t>
            </a:r>
          </a:p>
          <a:p>
            <a:pPr lvl="1"/>
            <a:r>
              <a:rPr lang="en-GB" dirty="0"/>
              <a:t>Pacific Biosciences (very long reads, directly sequence individual molecules, identify base modifications, but currently high error rates)</a:t>
            </a:r>
          </a:p>
          <a:p>
            <a:pPr lvl="1"/>
            <a:r>
              <a:rPr lang="en-GB" dirty="0"/>
              <a:t>Oxford </a:t>
            </a:r>
            <a:r>
              <a:rPr lang="en-GB" dirty="0" err="1"/>
              <a:t>Nanopore</a:t>
            </a:r>
            <a:r>
              <a:rPr lang="en-GB" dirty="0"/>
              <a:t> (very long reads, directly sequence individual molecules, identify base modifications, but currently high error rates</a:t>
            </a:r>
            <a:r>
              <a:rPr lang="en-GB" dirty="0" smtClean="0"/>
              <a:t>)</a:t>
            </a:r>
          </a:p>
        </p:txBody>
      </p:sp>
    </p:spTree>
    <p:extLst>
      <p:ext uri="{BB962C8B-B14F-4D97-AF65-F5344CB8AC3E}">
        <p14:creationId xmlns:p14="http://schemas.microsoft.com/office/powerpoint/2010/main" val="1260195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UoP master">
  <a:themeElements>
    <a:clrScheme name="UoP Masterbrand">
      <a:dk1>
        <a:srgbClr val="000000"/>
      </a:dk1>
      <a:lt1>
        <a:sysClr val="window" lastClr="FFFFFF"/>
      </a:lt1>
      <a:dk2>
        <a:srgbClr val="621360"/>
      </a:dk2>
      <a:lt2>
        <a:srgbClr val="FFFFFF"/>
      </a:lt2>
      <a:accent1>
        <a:srgbClr val="00A0FF"/>
      </a:accent1>
      <a:accent2>
        <a:srgbClr val="621360"/>
      </a:accent2>
      <a:accent3>
        <a:srgbClr val="D1D1D1"/>
      </a:accent3>
      <a:accent4>
        <a:srgbClr val="621360"/>
      </a:accent4>
      <a:accent5>
        <a:srgbClr val="ABAAAA"/>
      </a:accent5>
      <a:accent6>
        <a:srgbClr val="3C023C"/>
      </a:accent6>
      <a:hlink>
        <a:srgbClr val="00A0FF"/>
      </a:hlink>
      <a:folHlink>
        <a:srgbClr val="0078B4"/>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fontScale="92500"/>
      </a:bodyPr>
      <a:lstStyle>
        <a:defPPr algn="l">
          <a:defRPr dirty="0" smtClean="0"/>
        </a:defPPr>
      </a:lstStyle>
    </a:txDef>
  </a:objectDefaults>
  <a:extraClrSchemeLst/>
  <a:extLst>
    <a:ext uri="{05A4C25C-085E-4340-85A3-A5531E510DB2}">
      <thm15:themeFamily xmlns:thm15="http://schemas.microsoft.com/office/thememl/2012/main" name="02 UoP Masterbrand-Calibri.potx" id="{24300EB1-9451-401C-9C5B-B264C73C93EF}" vid="{C62A1C1D-D111-48E7-BD77-8756F83F8EB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8620</TotalTime>
  <Words>7586</Words>
  <Application>Microsoft Macintosh PowerPoint</Application>
  <PresentationFormat>On-screen Show (4:3)</PresentationFormat>
  <Paragraphs>632</Paragraphs>
  <Slides>47</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Aero Bold</vt:lpstr>
      <vt:lpstr>Aero Light</vt:lpstr>
      <vt:lpstr>Berlin Sans FB Demi</vt:lpstr>
      <vt:lpstr>Calibri</vt:lpstr>
      <vt:lpstr>Calibri bold</vt:lpstr>
      <vt:lpstr>Calibri Light</vt:lpstr>
      <vt:lpstr>Courier</vt:lpstr>
      <vt:lpstr>Mangal</vt:lpstr>
      <vt:lpstr>Vrinda</vt:lpstr>
      <vt:lpstr>Wingdings</vt:lpstr>
      <vt:lpstr>Arial</vt:lpstr>
      <vt:lpstr>UoP master</vt:lpstr>
      <vt:lpstr>Introduction to Bioinformatics</vt:lpstr>
      <vt:lpstr>Contents</vt:lpstr>
      <vt:lpstr>Contents</vt:lpstr>
      <vt:lpstr>What The Hell Is Bioinformatics?</vt:lpstr>
      <vt:lpstr>Data Increase Over Time</vt:lpstr>
      <vt:lpstr>Data Increase Over Time</vt:lpstr>
      <vt:lpstr>Contents</vt:lpstr>
      <vt:lpstr>Sanger Sequencing</vt:lpstr>
      <vt:lpstr>Next Generation Sequencing</vt:lpstr>
      <vt:lpstr>Illumina Sequencing</vt:lpstr>
      <vt:lpstr>Illumina Sequencing</vt:lpstr>
      <vt:lpstr>Paired End Reads</vt:lpstr>
      <vt:lpstr>Barcoding</vt:lpstr>
      <vt:lpstr>Applications for NGS</vt:lpstr>
      <vt:lpstr>Experimental Design</vt:lpstr>
      <vt:lpstr>Contents</vt:lpstr>
      <vt:lpstr>Raw Sequencing Data (.fastq)</vt:lpstr>
      <vt:lpstr>Quality Control</vt:lpstr>
      <vt:lpstr>Mapping</vt:lpstr>
      <vt:lpstr>SAM/BAM format</vt:lpstr>
      <vt:lpstr>SAM/BAM format - Flags</vt:lpstr>
      <vt:lpstr>SAM/BAM format - CIGAR</vt:lpstr>
      <vt:lpstr>Contents</vt:lpstr>
      <vt:lpstr>ChIP seq - Introduction</vt:lpstr>
      <vt:lpstr>ChIP seq - Example</vt:lpstr>
      <vt:lpstr>ChIP seq – Peak Calling</vt:lpstr>
      <vt:lpstr>ChIP seq – Downstream Analyses</vt:lpstr>
      <vt:lpstr>Contents</vt:lpstr>
      <vt:lpstr>RNA Seq</vt:lpstr>
      <vt:lpstr>RNA Seq - Example</vt:lpstr>
      <vt:lpstr>RNA Seq - Example</vt:lpstr>
      <vt:lpstr>RNA Seq - Example</vt:lpstr>
      <vt:lpstr>RNA seq – Downstream Analyses</vt:lpstr>
      <vt:lpstr>RNA seq – Downstream Analyses</vt:lpstr>
      <vt:lpstr>Contents</vt:lpstr>
      <vt:lpstr>Whole Genome Sequencing</vt:lpstr>
      <vt:lpstr>Whole Genome Sequencing</vt:lpstr>
      <vt:lpstr>Contents</vt:lpstr>
      <vt:lpstr>UCSC Genome Browser</vt:lpstr>
      <vt:lpstr>UCSC Genome Browser</vt:lpstr>
      <vt:lpstr>ENCODE</vt:lpstr>
      <vt:lpstr>ENCODE</vt:lpstr>
      <vt:lpstr>NCBI</vt:lpstr>
      <vt:lpstr>Contents</vt:lpstr>
      <vt:lpstr>Essential Bioinformatics Skills</vt:lpstr>
      <vt:lpstr>So You Want to Become a Bioinformatician?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Frederic Lootens</dc:creator>
  <cp:lastModifiedBy>Samuel Robson</cp:lastModifiedBy>
  <cp:revision>194</cp:revision>
  <dcterms:created xsi:type="dcterms:W3CDTF">2017-08-25T10:33:37Z</dcterms:created>
  <dcterms:modified xsi:type="dcterms:W3CDTF">2017-11-13T10:18:38Z</dcterms:modified>
</cp:coreProperties>
</file>