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66" r:id="rId3"/>
    <p:sldId id="257" r:id="rId4"/>
    <p:sldId id="273" r:id="rId5"/>
    <p:sldId id="274" r:id="rId6"/>
    <p:sldId id="277" r:id="rId7"/>
    <p:sldId id="275" r:id="rId8"/>
    <p:sldId id="263" r:id="rId9"/>
    <p:sldId id="272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orient="horz" pos="1026">
          <p15:clr>
            <a:srgbClr val="A4A3A4"/>
          </p15:clr>
        </p15:guide>
        <p15:guide id="3" orient="horz" pos="2387">
          <p15:clr>
            <a:srgbClr val="A4A3A4"/>
          </p15:clr>
        </p15:guide>
        <p15:guide id="4" orient="horz" pos="3657">
          <p15:clr>
            <a:srgbClr val="A4A3A4"/>
          </p15:clr>
        </p15:guide>
        <p15:guide id="5" pos="2880">
          <p15:clr>
            <a:srgbClr val="A4A3A4"/>
          </p15:clr>
        </p15:guide>
        <p15:guide id="6" pos="295">
          <p15:clr>
            <a:srgbClr val="A4A3A4"/>
          </p15:clr>
        </p15:guide>
        <p15:guide id="7" pos="5556">
          <p15:clr>
            <a:srgbClr val="A4A3A4"/>
          </p15:clr>
        </p15:guide>
        <p15:guide id="8" pos="37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BCBD"/>
    <a:srgbClr val="442580"/>
    <a:srgbClr val="000000"/>
    <a:srgbClr val="47C0DD"/>
    <a:srgbClr val="59FFB3"/>
    <a:srgbClr val="59D2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3"/>
    <p:restoredTop sz="87500"/>
  </p:normalViewPr>
  <p:slideViewPr>
    <p:cSldViewPr showGuides="1">
      <p:cViewPr>
        <p:scale>
          <a:sx n="186" d="100"/>
          <a:sy n="186" d="100"/>
        </p:scale>
        <p:origin x="1040" y="144"/>
      </p:cViewPr>
      <p:guideLst>
        <p:guide orient="horz" pos="2296"/>
        <p:guide orient="horz" pos="1026"/>
        <p:guide orient="horz" pos="2387"/>
        <p:guide orient="horz" pos="3657"/>
        <p:guide pos="2880"/>
        <p:guide pos="295"/>
        <p:guide pos="5556"/>
        <p:guide pos="37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0F593-3101-454D-9B03-BCE012A1E750}" type="datetimeFigureOut">
              <a:rPr lang="en-US" smtClean="0"/>
              <a:t>6/9/17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1437C-4978-4749-B380-12E2DBCAD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7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for the introduction and giving me an opportunity to introduce myself to the faculty</a:t>
            </a:r>
          </a:p>
          <a:p>
            <a:r>
              <a:rPr lang="en-US" dirty="0" smtClean="0"/>
              <a:t>Very pleased to be back in Portsmouth</a:t>
            </a:r>
          </a:p>
          <a:p>
            <a:r>
              <a:rPr lang="en-US" dirty="0" smtClean="0"/>
              <a:t>This is somewhat of a homecoming</a:t>
            </a:r>
            <a:r>
              <a:rPr lang="en-US" baseline="0" dirty="0" smtClean="0"/>
              <a:t> for me</a:t>
            </a:r>
          </a:p>
          <a:p>
            <a:r>
              <a:rPr lang="en-US" baseline="0" dirty="0" smtClean="0"/>
              <a:t>I grew up in Portsmouth and went to school at St John’s College down the road</a:t>
            </a:r>
          </a:p>
          <a:p>
            <a:r>
              <a:rPr lang="en-US" baseline="0" dirty="0" smtClean="0"/>
              <a:t>It’s like the last 20 years never happened</a:t>
            </a:r>
            <a:endParaRPr lang="en-US" dirty="0" smtClean="0"/>
          </a:p>
          <a:p>
            <a:r>
              <a:rPr lang="en-US" dirty="0" smtClean="0"/>
              <a:t>I’m looking forward to the opportunity to collaborate</a:t>
            </a:r>
            <a:r>
              <a:rPr lang="en-US" baseline="0" dirty="0" smtClean="0"/>
              <a:t> with many of you on the various projects being undertaken at the university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1437C-4978-4749-B380-12E2DBCAD9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6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 course, you might rightly ask “why would I need your help”?</a:t>
            </a:r>
          </a:p>
          <a:p>
            <a:r>
              <a:rPr lang="en-US" dirty="0" smtClean="0"/>
              <a:t>What does a </a:t>
            </a:r>
            <a:r>
              <a:rPr lang="en-US" dirty="0" err="1" smtClean="0"/>
              <a:t>bioinformatician</a:t>
            </a:r>
            <a:r>
              <a:rPr lang="en-US" baseline="0" dirty="0" smtClean="0"/>
              <a:t> actually do?</a:t>
            </a:r>
            <a:endParaRPr lang="en-US" dirty="0" smtClean="0"/>
          </a:p>
          <a:p>
            <a:r>
              <a:rPr lang="en-US" dirty="0" smtClean="0"/>
              <a:t>As a </a:t>
            </a:r>
            <a:r>
              <a:rPr lang="en-US" dirty="0" err="1" smtClean="0"/>
              <a:t>bioinformatician</a:t>
            </a:r>
            <a:r>
              <a:rPr lang="en-US" dirty="0" smtClean="0"/>
              <a:t> my job to make sense of the vast array of data produced in biological experiments</a:t>
            </a:r>
          </a:p>
          <a:p>
            <a:r>
              <a:rPr lang="en-US" dirty="0" smtClean="0"/>
              <a:t>Data are becoming</a:t>
            </a:r>
            <a:r>
              <a:rPr lang="en-US" baseline="0" dirty="0" smtClean="0"/>
              <a:t> more and more unwieldy</a:t>
            </a:r>
          </a:p>
          <a:p>
            <a:r>
              <a:rPr lang="en-US" baseline="0" dirty="0" smtClean="0"/>
              <a:t>Particularly with the prevalence of high throughput sequencing</a:t>
            </a:r>
          </a:p>
          <a:p>
            <a:r>
              <a:rPr lang="en-US" baseline="0" dirty="0" smtClean="0"/>
              <a:t>More and more biological projects will need bioinformatics assistance at one stage or another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1437C-4978-4749-B380-12E2DBCAD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91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 as a mathematician</a:t>
            </a:r>
          </a:p>
          <a:p>
            <a:r>
              <a:rPr lang="en-US" dirty="0" smtClean="0"/>
              <a:t>Trained in a multi-disciplinary masters program</a:t>
            </a:r>
          </a:p>
          <a:p>
            <a:r>
              <a:rPr lang="en-US" baseline="0" dirty="0" smtClean="0"/>
              <a:t>The aim was to train scientists from a variety of backgrounds in all aspects of the life sciences to allow effective communication at the interface between the life sciences</a:t>
            </a:r>
            <a:endParaRPr lang="en-US" dirty="0" smtClean="0"/>
          </a:p>
          <a:p>
            <a:r>
              <a:rPr lang="en-US" dirty="0" smtClean="0"/>
              <a:t>PhD was a cross between wet lab biology and bioinformatics</a:t>
            </a:r>
          </a:p>
          <a:p>
            <a:r>
              <a:rPr lang="en-US" baseline="0" dirty="0" smtClean="0"/>
              <a:t>Working at the bench has given me a unique perspective on how data are generated</a:t>
            </a:r>
            <a:endParaRPr lang="en-US" dirty="0" smtClean="0"/>
          </a:p>
          <a:p>
            <a:r>
              <a:rPr lang="en-US" dirty="0" smtClean="0"/>
              <a:t>Since then I have concentrated on computational aspects of analysis</a:t>
            </a:r>
          </a:p>
          <a:p>
            <a:r>
              <a:rPr lang="en-US" dirty="0" smtClean="0"/>
              <a:t>Worked at the Sanger Institute under Matt </a:t>
            </a:r>
            <a:r>
              <a:rPr lang="en-US" dirty="0" err="1" smtClean="0"/>
              <a:t>Hurles</a:t>
            </a:r>
            <a:endParaRPr lang="en-US" dirty="0" smtClean="0"/>
          </a:p>
          <a:p>
            <a:r>
              <a:rPr lang="en-US" dirty="0" smtClean="0"/>
              <a:t>Identification of genomic variants associated with common diseases</a:t>
            </a:r>
          </a:p>
          <a:p>
            <a:r>
              <a:rPr lang="en-US" dirty="0" smtClean="0"/>
              <a:t>Worked at the Gurdon Institute with Tony </a:t>
            </a:r>
            <a:r>
              <a:rPr lang="en-US" dirty="0" err="1" smtClean="0"/>
              <a:t>Kouzarides</a:t>
            </a:r>
            <a:endParaRPr lang="en-US" dirty="0" smtClean="0"/>
          </a:p>
          <a:p>
            <a:r>
              <a:rPr lang="en-US" dirty="0" err="1" smtClean="0"/>
              <a:t>Categorisation</a:t>
            </a:r>
            <a:r>
              <a:rPr lang="en-US" dirty="0" smtClean="0"/>
              <a:t> of histone and (more recently) RNA modifications, and their links to cancer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1437C-4978-4749-B380-12E2DBCAD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96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have expertise in all aspects of statistical</a:t>
            </a:r>
            <a:r>
              <a:rPr lang="en-US" baseline="0" dirty="0" smtClean="0"/>
              <a:t> data analysis</a:t>
            </a:r>
          </a:p>
          <a:p>
            <a:r>
              <a:rPr lang="en-US" baseline="0" dirty="0" smtClean="0"/>
              <a:t>I can help with any area of statistical analysis, from ANOVA to Z-tests</a:t>
            </a:r>
          </a:p>
          <a:p>
            <a:r>
              <a:rPr lang="en-US" baseline="0" dirty="0" smtClean="0"/>
              <a:t>Fellow of the RSS, currently awaiting Chartered Statistician and Chartered Scientist status to be granted</a:t>
            </a:r>
          </a:p>
          <a:p>
            <a:r>
              <a:rPr lang="en-US" baseline="0" dirty="0" smtClean="0"/>
              <a:t>In particular, my recent expertise have been focused on the analysis of high throughput </a:t>
            </a:r>
            <a:r>
              <a:rPr lang="en-US" baseline="0" dirty="0" err="1" smtClean="0"/>
              <a:t>sequenincg</a:t>
            </a:r>
            <a:r>
              <a:rPr lang="en-US" baseline="0" dirty="0" smtClean="0"/>
              <a:t> data</a:t>
            </a:r>
          </a:p>
          <a:p>
            <a:r>
              <a:rPr lang="en-US" baseline="0" dirty="0" smtClean="0"/>
              <a:t>I have worked extensively with RNA 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ChIP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seq</a:t>
            </a:r>
            <a:endParaRPr lang="en-US" baseline="0" dirty="0" smtClean="0"/>
          </a:p>
          <a:p>
            <a:r>
              <a:rPr lang="en-US" baseline="0" dirty="0" smtClean="0"/>
              <a:t>Also with many other sequencing data sets</a:t>
            </a:r>
          </a:p>
          <a:p>
            <a:r>
              <a:rPr lang="en-US" baseline="0" dirty="0" smtClean="0"/>
              <a:t>Fluent in many programming languages, particularly R and </a:t>
            </a:r>
            <a:r>
              <a:rPr lang="en-US" baseline="0" dirty="0" err="1" smtClean="0"/>
              <a:t>perl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1437C-4978-4749-B380-12E2DBCAD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37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Developed and maintained pipeline</a:t>
            </a:r>
            <a:r>
              <a:rPr lang="en-US" baseline="0" dirty="0" smtClean="0"/>
              <a:t> for processing of sequencing data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Processed about 50 billion reads in my last position</a:t>
            </a:r>
          </a:p>
          <a:p>
            <a:r>
              <a:rPr lang="en-US" dirty="0" smtClean="0"/>
              <a:t>Simple way to disseminate data to collaborators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1437C-4978-4749-B380-12E2DBCAD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76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OCI-AML3 </a:t>
            </a:r>
            <a:r>
              <a:rPr lang="mr-IN" baseline="0" dirty="0" smtClean="0"/>
              <a:t>–</a:t>
            </a:r>
            <a:r>
              <a:rPr lang="en-US" baseline="0" dirty="0" smtClean="0"/>
              <a:t> AML cell line containing mutation in NPM1c (</a:t>
            </a:r>
            <a:r>
              <a:rPr lang="en-US" baseline="0" dirty="0" err="1" smtClean="0"/>
              <a:t>nucleophosmin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SKM1 </a:t>
            </a:r>
            <a:r>
              <a:rPr lang="mr-IN" baseline="0" dirty="0" smtClean="0"/>
              <a:t>–</a:t>
            </a:r>
            <a:r>
              <a:rPr lang="en-US" baseline="0" dirty="0" smtClean="0"/>
              <a:t> AML cell line containing mutation in EZH2</a:t>
            </a:r>
          </a:p>
          <a:p>
            <a:r>
              <a:rPr lang="en-US" baseline="0" dirty="0" smtClean="0"/>
              <a:t>I-BET treatment results in low changes in gene expression</a:t>
            </a:r>
          </a:p>
          <a:p>
            <a:r>
              <a:rPr lang="en-US" baseline="0" dirty="0" smtClean="0"/>
              <a:t>Common overlap between these and MML cell lines</a:t>
            </a:r>
          </a:p>
          <a:p>
            <a:r>
              <a:rPr lang="en-US" baseline="0" dirty="0" smtClean="0"/>
              <a:t>26 genes commonly downregulated</a:t>
            </a:r>
          </a:p>
          <a:p>
            <a:r>
              <a:rPr lang="en-US" baseline="0" dirty="0" smtClean="0"/>
              <a:t>Doesn’t include HOX genes, so HOX independent</a:t>
            </a:r>
          </a:p>
          <a:p>
            <a:r>
              <a:rPr lang="en-US" baseline="0" dirty="0" smtClean="0"/>
              <a:t>NPM1c mutation is commonly associated with </a:t>
            </a:r>
            <a:r>
              <a:rPr lang="en-US" baseline="0" smtClean="0"/>
              <a:t>aberrant expression of HOXA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1437C-4978-4749-B380-12E2DBCAD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63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 </a:t>
            </a:r>
            <a:r>
              <a:rPr lang="mr-IN" dirty="0" smtClean="0"/>
              <a:t>–</a:t>
            </a:r>
            <a:r>
              <a:rPr lang="en-US" dirty="0" smtClean="0"/>
              <a:t> I am not a core service </a:t>
            </a:r>
          </a:p>
          <a:p>
            <a:r>
              <a:rPr lang="en-US" dirty="0" smtClean="0"/>
              <a:t>I am a researcher looking to collaborate on research projects that have a bioinformatics element</a:t>
            </a:r>
          </a:p>
          <a:p>
            <a:r>
              <a:rPr lang="en-US" dirty="0" smtClean="0"/>
              <a:t>As</a:t>
            </a:r>
            <a:r>
              <a:rPr lang="en-US" baseline="0" dirty="0" smtClean="0"/>
              <a:t> well as developing my own research portfolio</a:t>
            </a:r>
          </a:p>
          <a:p>
            <a:r>
              <a:rPr lang="en-US" baseline="0" dirty="0" smtClean="0"/>
              <a:t>There are likely many projects throughout the faculty in need of bioinformatics assistance</a:t>
            </a:r>
          </a:p>
          <a:p>
            <a:r>
              <a:rPr lang="en-US" baseline="0" dirty="0" smtClean="0"/>
              <a:t>This could be:</a:t>
            </a:r>
          </a:p>
          <a:p>
            <a:r>
              <a:rPr lang="en-US" baseline="0" dirty="0" smtClean="0"/>
              <a:t>- guidance on experimental design</a:t>
            </a:r>
          </a:p>
          <a:p>
            <a:r>
              <a:rPr lang="en-US" baseline="0" dirty="0" smtClean="0"/>
              <a:t>- standard analyses, like pulling out differentially expressed genes from an RNA 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 data set</a:t>
            </a:r>
          </a:p>
          <a:p>
            <a:r>
              <a:rPr lang="en-US" baseline="0" dirty="0" smtClean="0"/>
              <a:t>- more in depth data mining </a:t>
            </a:r>
            <a:r>
              <a:rPr lang="en-US" baseline="0" dirty="0" err="1" smtClean="0"/>
              <a:t>endeavours</a:t>
            </a:r>
            <a:endParaRPr lang="en-US" baseline="0" dirty="0" smtClean="0"/>
          </a:p>
          <a:p>
            <a:r>
              <a:rPr lang="en-US" baseline="0" dirty="0" smtClean="0"/>
              <a:t>We have set up a steering committee to allow me to </a:t>
            </a:r>
            <a:r>
              <a:rPr lang="en-US" baseline="0" dirty="0" err="1" smtClean="0"/>
              <a:t>priorotise</a:t>
            </a:r>
            <a:r>
              <a:rPr lang="en-US" baseline="0" dirty="0" smtClean="0"/>
              <a:t> potential collaborations</a:t>
            </a:r>
          </a:p>
          <a:p>
            <a:r>
              <a:rPr lang="en-US" baseline="0" dirty="0" smtClean="0"/>
              <a:t>There is a pro forma available where you can outline the project and the bioinformatics support that you would require</a:t>
            </a:r>
          </a:p>
          <a:p>
            <a:r>
              <a:rPr lang="en-US" baseline="0" dirty="0" smtClean="0"/>
              <a:t>This will be sent out to the faculty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1437C-4978-4749-B380-12E2DBCAD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16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will be running various training seminars </a:t>
            </a:r>
          </a:p>
          <a:p>
            <a:r>
              <a:rPr lang="en-US" baseline="0" dirty="0" smtClean="0"/>
              <a:t>On various aspects of bioinformatics</a:t>
            </a:r>
          </a:p>
          <a:p>
            <a:r>
              <a:rPr lang="en-US" baseline="0" dirty="0" smtClean="0"/>
              <a:t>The idea is to help train MRes and PhD students</a:t>
            </a:r>
          </a:p>
          <a:p>
            <a:r>
              <a:rPr lang="en-US" baseline="0" dirty="0" smtClean="0"/>
              <a:t>But also to give researchers the tools that they need to perform some bioinformatics analyses independently</a:t>
            </a:r>
          </a:p>
          <a:p>
            <a:r>
              <a:rPr lang="en-US" baseline="0" dirty="0" smtClean="0"/>
              <a:t>Also important to understand the “black box stuff” that the </a:t>
            </a:r>
            <a:r>
              <a:rPr lang="en-US" baseline="0" dirty="0" err="1" smtClean="0"/>
              <a:t>bioinformaticians</a:t>
            </a:r>
            <a:r>
              <a:rPr lang="en-US" baseline="0" dirty="0" smtClean="0"/>
              <a:t> are doing to your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1437C-4978-4749-B380-12E2DBCAD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00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Ultimately I want to build a group here and</a:t>
            </a:r>
            <a:r>
              <a:rPr lang="en-US" baseline="0" dirty="0" smtClean="0"/>
              <a:t> make Portsmouth a center of excellence for bioinformatics</a:t>
            </a:r>
          </a:p>
          <a:p>
            <a:r>
              <a:rPr lang="en-US" baseline="0" dirty="0" smtClean="0"/>
              <a:t>During my time here, I want to help the faculty to understand more about what bioinformatics is and what you can do with these tools</a:t>
            </a:r>
          </a:p>
          <a:p>
            <a:r>
              <a:rPr lang="en-US" baseline="0" dirty="0" smtClean="0"/>
              <a:t>As well as the training seminars, I want to hold a regular data clinic, which will be a session every couple of weeks where researchers can book a short slot to discuss some simple data questions</a:t>
            </a:r>
          </a:p>
          <a:p>
            <a:r>
              <a:rPr lang="en-US" baseline="0" dirty="0" smtClean="0"/>
              <a:t>For example how to design an experiment, number of replicates, pooling strategies, choice of barcodes, sequencing technologies</a:t>
            </a:r>
          </a:p>
          <a:p>
            <a:r>
              <a:rPr lang="en-US" baseline="0" dirty="0" smtClean="0"/>
              <a:t>In addition I hope to work closely with many of you to secure funding for projects with a high level of bioinformatics in the future</a:t>
            </a:r>
          </a:p>
          <a:p>
            <a:r>
              <a:rPr lang="en-US" baseline="0" dirty="0" smtClean="0"/>
              <a:t>I would also be interested in looking at some potential project proposals for masters or PhD students that could have a heavy dose of bioinformatics</a:t>
            </a:r>
          </a:p>
          <a:p>
            <a:r>
              <a:rPr lang="en-US" baseline="0" dirty="0" smtClean="0"/>
              <a:t>Perhaps we could discuss these at a later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1437C-4978-4749-B380-12E2DBCAD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05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403648" y="1268760"/>
            <a:ext cx="2591989" cy="54868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Click</a:t>
            </a:r>
            <a:r>
              <a:rPr lang="en-GB" baseline="0" dirty="0" smtClean="0"/>
              <a:t> icon to add picture</a:t>
            </a:r>
            <a:endParaRPr lang="en-GB" dirty="0"/>
          </a:p>
        </p:txBody>
      </p:sp>
      <p:cxnSp>
        <p:nvCxnSpPr>
          <p:cNvPr id="19" name="Straight Arrow Connector 18"/>
          <p:cNvCxnSpPr/>
          <p:nvPr userDrawn="1"/>
        </p:nvCxnSpPr>
        <p:spPr>
          <a:xfrm>
            <a:off x="3059832" y="1817440"/>
            <a:ext cx="1368152" cy="1395536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2"/>
          <p:cNvSpPr>
            <a:spLocks noGrp="1"/>
          </p:cNvSpPr>
          <p:nvPr>
            <p:ph type="pic" idx="10"/>
          </p:nvPr>
        </p:nvSpPr>
        <p:spPr>
          <a:xfrm>
            <a:off x="0" y="2195"/>
            <a:ext cx="9144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9" name="AutoShape 2" descr="Displaying Green shape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16632" y="3356992"/>
            <a:ext cx="8208912" cy="1944216"/>
          </a:xfrm>
          <a:prstGeom prst="parallelogram">
            <a:avLst>
              <a:gd name="adj" fmla="val 55692"/>
            </a:avLst>
          </a:prstGeom>
          <a:solidFill>
            <a:srgbClr val="442580">
              <a:alpha val="80000"/>
            </a:srgbClr>
          </a:solidFill>
        </p:spPr>
        <p:txBody>
          <a:bodyPr>
            <a:normAutofit/>
          </a:bodyPr>
          <a:lstStyle>
            <a:lvl1pPr marL="444500" indent="0">
              <a:tabLst>
                <a:tab pos="720725" algn="l"/>
              </a:tabLst>
              <a:defRPr sz="36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375" y="4702712"/>
            <a:ext cx="6119911" cy="598496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34266" y="5266023"/>
            <a:ext cx="2509734" cy="1596740"/>
            <a:chOff x="6634266" y="5266023"/>
            <a:chExt cx="2509734" cy="1596740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634266" y="5266023"/>
              <a:ext cx="2509734" cy="1596740"/>
              <a:chOff x="6634266" y="5266023"/>
              <a:chExt cx="2509734" cy="1596740"/>
            </a:xfrm>
          </p:grpSpPr>
          <p:grpSp>
            <p:nvGrpSpPr>
              <p:cNvPr id="7" name="Group 6"/>
              <p:cNvGrpSpPr/>
              <p:nvPr userDrawn="1"/>
            </p:nvGrpSpPr>
            <p:grpSpPr>
              <a:xfrm>
                <a:off x="6634266" y="5568835"/>
                <a:ext cx="2153277" cy="1293927"/>
                <a:chOff x="6634266" y="5568835"/>
                <a:chExt cx="2153277" cy="1293927"/>
              </a:xfrm>
            </p:grpSpPr>
            <p:sp>
              <p:nvSpPr>
                <p:cNvPr id="28" name="Right Triangle 27"/>
                <p:cNvSpPr/>
                <p:nvPr userDrawn="1"/>
              </p:nvSpPr>
              <p:spPr>
                <a:xfrm flipH="1">
                  <a:off x="6634266" y="5568835"/>
                  <a:ext cx="744458" cy="1289165"/>
                </a:xfrm>
                <a:prstGeom prst="rtTriangle">
                  <a:avLst/>
                </a:prstGeom>
                <a:solidFill>
                  <a:srgbClr val="50BCBD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Rectangle 28"/>
                <p:cNvSpPr/>
                <p:nvPr userDrawn="1"/>
              </p:nvSpPr>
              <p:spPr>
                <a:xfrm>
                  <a:off x="7378862" y="5568836"/>
                  <a:ext cx="1408681" cy="1293926"/>
                </a:xfrm>
                <a:prstGeom prst="rect">
                  <a:avLst/>
                </a:prstGeom>
                <a:solidFill>
                  <a:srgbClr val="50BCBD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" name="Group 24"/>
              <p:cNvGrpSpPr/>
              <p:nvPr userDrawn="1"/>
            </p:nvGrpSpPr>
            <p:grpSpPr>
              <a:xfrm>
                <a:off x="6807423" y="5266023"/>
                <a:ext cx="2336577" cy="1596740"/>
                <a:chOff x="6807423" y="5266023"/>
                <a:chExt cx="2336577" cy="1596740"/>
              </a:xfrm>
            </p:grpSpPr>
            <p:sp>
              <p:nvSpPr>
                <p:cNvPr id="26" name="Right Triangle 25"/>
                <p:cNvSpPr/>
                <p:nvPr userDrawn="1"/>
              </p:nvSpPr>
              <p:spPr>
                <a:xfrm flipH="1">
                  <a:off x="6807423" y="5266023"/>
                  <a:ext cx="936104" cy="1596740"/>
                </a:xfrm>
                <a:prstGeom prst="rtTriangle">
                  <a:avLst/>
                </a:prstGeom>
                <a:solidFill>
                  <a:srgbClr val="50BCBD"/>
                </a:solidFill>
                <a:ln w="6350">
                  <a:solidFill>
                    <a:srgbClr val="50BCBD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Rectangle 26"/>
                <p:cNvSpPr/>
                <p:nvPr userDrawn="1"/>
              </p:nvSpPr>
              <p:spPr>
                <a:xfrm>
                  <a:off x="7740352" y="5266023"/>
                  <a:ext cx="1403648" cy="1596740"/>
                </a:xfrm>
                <a:prstGeom prst="rect">
                  <a:avLst/>
                </a:prstGeom>
                <a:solidFill>
                  <a:srgbClr val="50BCB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pic>
          <p:nvPicPr>
            <p:cNvPr id="1026" name="Picture 2" descr="C:\Users\wokersl\Documents\Downloads\Chrome Downloads\UoP-Stacked-Logo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5614064"/>
              <a:ext cx="1115502" cy="911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14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2771800" cy="2780928"/>
            <a:chOff x="0" y="2636912"/>
            <a:chExt cx="2771800" cy="2780928"/>
          </a:xfrm>
          <a:solidFill>
            <a:srgbClr val="442580">
              <a:alpha val="14902"/>
            </a:srgbClr>
          </a:solidFill>
        </p:grpSpPr>
        <p:sp>
          <p:nvSpPr>
            <p:cNvPr id="8" name="Rectangle 7"/>
            <p:cNvSpPr/>
            <p:nvPr userDrawn="1"/>
          </p:nvSpPr>
          <p:spPr>
            <a:xfrm>
              <a:off x="0" y="2636912"/>
              <a:ext cx="1187624" cy="2780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ight Triangle 8"/>
            <p:cNvSpPr/>
            <p:nvPr userDrawn="1"/>
          </p:nvSpPr>
          <p:spPr>
            <a:xfrm flipV="1">
              <a:off x="1187624" y="2636912"/>
              <a:ext cx="1584176" cy="27809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0" y="4301485"/>
            <a:ext cx="9144000" cy="2564904"/>
            <a:chOff x="0" y="4301485"/>
            <a:chExt cx="9144000" cy="2564904"/>
          </a:xfrm>
        </p:grpSpPr>
        <p:sp>
          <p:nvSpPr>
            <p:cNvPr id="11" name="Rectangle 10"/>
            <p:cNvSpPr/>
            <p:nvPr userDrawn="1"/>
          </p:nvSpPr>
          <p:spPr>
            <a:xfrm>
              <a:off x="6971194" y="4301485"/>
              <a:ext cx="2172806" cy="2564904"/>
            </a:xfrm>
            <a:prstGeom prst="rect">
              <a:avLst/>
            </a:prstGeom>
            <a:solidFill>
              <a:srgbClr val="50BCB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ight Triangle 11"/>
            <p:cNvSpPr/>
            <p:nvPr userDrawn="1"/>
          </p:nvSpPr>
          <p:spPr>
            <a:xfrm flipH="1">
              <a:off x="5515247" y="4301485"/>
              <a:ext cx="1455953" cy="2564904"/>
            </a:xfrm>
            <a:prstGeom prst="rtTriangle">
              <a:avLst/>
            </a:prstGeom>
            <a:solidFill>
              <a:srgbClr val="50BCBD">
                <a:alpha val="50196"/>
              </a:srgb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2" descr="C:\Users\wokersl\Desktop\Banner 2 (2)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59475"/>
              <a:ext cx="9144000" cy="898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851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1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84784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852936"/>
            <a:ext cx="7772400" cy="3600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0" y="0"/>
            <a:ext cx="2771800" cy="2780928"/>
            <a:chOff x="0" y="2636912"/>
            <a:chExt cx="2771800" cy="2780928"/>
          </a:xfrm>
          <a:solidFill>
            <a:srgbClr val="442580">
              <a:alpha val="14902"/>
            </a:srgbClr>
          </a:solidFill>
        </p:grpSpPr>
        <p:sp>
          <p:nvSpPr>
            <p:cNvPr id="27" name="Rectangle 26"/>
            <p:cNvSpPr/>
            <p:nvPr userDrawn="1"/>
          </p:nvSpPr>
          <p:spPr>
            <a:xfrm>
              <a:off x="0" y="2636912"/>
              <a:ext cx="1187624" cy="2780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ight Triangle 27"/>
            <p:cNvSpPr/>
            <p:nvPr userDrawn="1"/>
          </p:nvSpPr>
          <p:spPr>
            <a:xfrm flipV="1">
              <a:off x="1187624" y="2636912"/>
              <a:ext cx="1584176" cy="27809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Group 49"/>
          <p:cNvGrpSpPr/>
          <p:nvPr userDrawn="1"/>
        </p:nvGrpSpPr>
        <p:grpSpPr>
          <a:xfrm>
            <a:off x="6011861" y="4797152"/>
            <a:ext cx="3132138" cy="2065611"/>
            <a:chOff x="6634027" y="5266023"/>
            <a:chExt cx="2509973" cy="1596740"/>
          </a:xfrm>
        </p:grpSpPr>
        <p:grpSp>
          <p:nvGrpSpPr>
            <p:cNvPr id="51" name="Group 50"/>
            <p:cNvGrpSpPr/>
            <p:nvPr userDrawn="1"/>
          </p:nvGrpSpPr>
          <p:grpSpPr>
            <a:xfrm>
              <a:off x="6634027" y="5266023"/>
              <a:ext cx="2509973" cy="1596740"/>
              <a:chOff x="6634027" y="5266023"/>
              <a:chExt cx="2509973" cy="1596740"/>
            </a:xfrm>
          </p:grpSpPr>
          <p:grpSp>
            <p:nvGrpSpPr>
              <p:cNvPr id="53" name="Group 52"/>
              <p:cNvGrpSpPr/>
              <p:nvPr userDrawn="1"/>
            </p:nvGrpSpPr>
            <p:grpSpPr>
              <a:xfrm>
                <a:off x="6634027" y="5568835"/>
                <a:ext cx="2153516" cy="1293927"/>
                <a:chOff x="6634027" y="5568835"/>
                <a:chExt cx="2153516" cy="1293927"/>
              </a:xfrm>
            </p:grpSpPr>
            <p:sp>
              <p:nvSpPr>
                <p:cNvPr id="57" name="Right Triangle 56"/>
                <p:cNvSpPr/>
                <p:nvPr userDrawn="1"/>
              </p:nvSpPr>
              <p:spPr>
                <a:xfrm flipH="1">
                  <a:off x="6634027" y="5568835"/>
                  <a:ext cx="744696" cy="1290246"/>
                </a:xfrm>
                <a:prstGeom prst="rtTriangle">
                  <a:avLst/>
                </a:prstGeom>
                <a:solidFill>
                  <a:srgbClr val="50BCBD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Rectangle 57"/>
                <p:cNvSpPr/>
                <p:nvPr userDrawn="1"/>
              </p:nvSpPr>
              <p:spPr>
                <a:xfrm>
                  <a:off x="7378862" y="5568836"/>
                  <a:ext cx="1408681" cy="1293926"/>
                </a:xfrm>
                <a:prstGeom prst="rect">
                  <a:avLst/>
                </a:prstGeom>
                <a:solidFill>
                  <a:srgbClr val="50BCBD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4" name="Group 53"/>
              <p:cNvGrpSpPr/>
              <p:nvPr userDrawn="1"/>
            </p:nvGrpSpPr>
            <p:grpSpPr>
              <a:xfrm>
                <a:off x="6804248" y="5266023"/>
                <a:ext cx="2339752" cy="1596740"/>
                <a:chOff x="6804248" y="5266023"/>
                <a:chExt cx="2339752" cy="1596740"/>
              </a:xfrm>
            </p:grpSpPr>
            <p:sp>
              <p:nvSpPr>
                <p:cNvPr id="55" name="Right Triangle 54"/>
                <p:cNvSpPr/>
                <p:nvPr userDrawn="1"/>
              </p:nvSpPr>
              <p:spPr>
                <a:xfrm flipH="1">
                  <a:off x="6804248" y="5266023"/>
                  <a:ext cx="936104" cy="1596740"/>
                </a:xfrm>
                <a:prstGeom prst="rtTriangle">
                  <a:avLst/>
                </a:prstGeom>
                <a:solidFill>
                  <a:srgbClr val="50BCBD"/>
                </a:solidFill>
                <a:ln w="3175">
                  <a:solidFill>
                    <a:srgbClr val="50BCBD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Rectangle 55"/>
                <p:cNvSpPr/>
                <p:nvPr userDrawn="1"/>
              </p:nvSpPr>
              <p:spPr>
                <a:xfrm>
                  <a:off x="7740352" y="5266023"/>
                  <a:ext cx="1403648" cy="1596740"/>
                </a:xfrm>
                <a:prstGeom prst="rect">
                  <a:avLst/>
                </a:prstGeom>
                <a:solidFill>
                  <a:srgbClr val="50BCB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pic>
          <p:nvPicPr>
            <p:cNvPr id="52" name="Picture 2" descr="C:\Users\wokersl\Documents\Downloads\Chrome Downloads\UoP-Stacked-Logo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5614064"/>
              <a:ext cx="1115502" cy="911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6344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91513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28801"/>
            <a:ext cx="8291513" cy="41766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0"/>
            <a:ext cx="2771800" cy="2780928"/>
            <a:chOff x="0" y="2636912"/>
            <a:chExt cx="2771800" cy="2780928"/>
          </a:xfrm>
          <a:solidFill>
            <a:srgbClr val="442580">
              <a:alpha val="14902"/>
            </a:srgbClr>
          </a:solidFill>
        </p:grpSpPr>
        <p:sp>
          <p:nvSpPr>
            <p:cNvPr id="15" name="Rectangle 14"/>
            <p:cNvSpPr/>
            <p:nvPr userDrawn="1"/>
          </p:nvSpPr>
          <p:spPr>
            <a:xfrm>
              <a:off x="0" y="2636912"/>
              <a:ext cx="1187624" cy="2780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ight Triangle 15"/>
            <p:cNvSpPr/>
            <p:nvPr userDrawn="1"/>
          </p:nvSpPr>
          <p:spPr>
            <a:xfrm flipV="1">
              <a:off x="1187624" y="2636912"/>
              <a:ext cx="1584176" cy="27809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0" y="4301485"/>
            <a:ext cx="9144000" cy="2564904"/>
            <a:chOff x="0" y="4301485"/>
            <a:chExt cx="9144000" cy="25649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6971194" y="4301485"/>
              <a:ext cx="2172806" cy="2564904"/>
            </a:xfrm>
            <a:prstGeom prst="rect">
              <a:avLst/>
            </a:prstGeom>
            <a:solidFill>
              <a:srgbClr val="50BCB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ight Triangle 17"/>
            <p:cNvSpPr/>
            <p:nvPr userDrawn="1"/>
          </p:nvSpPr>
          <p:spPr>
            <a:xfrm flipH="1">
              <a:off x="5515247" y="4301485"/>
              <a:ext cx="1455953" cy="2564904"/>
            </a:xfrm>
            <a:prstGeom prst="rtTriangle">
              <a:avLst/>
            </a:prstGeom>
            <a:solidFill>
              <a:srgbClr val="50BCBD">
                <a:alpha val="50196"/>
              </a:srgb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C:\Users\wokersl\Desktop\Banner 2 (2)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59475"/>
              <a:ext cx="9144000" cy="898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339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91513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34704"/>
            <a:ext cx="4038600" cy="41707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34704"/>
            <a:ext cx="4100513" cy="41707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0"/>
            <a:ext cx="2771800" cy="2780928"/>
            <a:chOff x="0" y="2636912"/>
            <a:chExt cx="2771800" cy="2780928"/>
          </a:xfrm>
          <a:solidFill>
            <a:srgbClr val="442580">
              <a:alpha val="14902"/>
            </a:srgbClr>
          </a:solidFill>
        </p:grpSpPr>
        <p:sp>
          <p:nvSpPr>
            <p:cNvPr id="19" name="Rectangle 18"/>
            <p:cNvSpPr/>
            <p:nvPr userDrawn="1"/>
          </p:nvSpPr>
          <p:spPr>
            <a:xfrm>
              <a:off x="0" y="2636912"/>
              <a:ext cx="1187624" cy="2780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ight Triangle 19"/>
            <p:cNvSpPr/>
            <p:nvPr userDrawn="1"/>
          </p:nvSpPr>
          <p:spPr>
            <a:xfrm flipV="1">
              <a:off x="1187624" y="2636912"/>
              <a:ext cx="1584176" cy="27809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0" y="4301485"/>
            <a:ext cx="9144000" cy="2564904"/>
            <a:chOff x="0" y="4301485"/>
            <a:chExt cx="9144000" cy="25649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6971194" y="4301485"/>
              <a:ext cx="2172806" cy="2564904"/>
            </a:xfrm>
            <a:prstGeom prst="rect">
              <a:avLst/>
            </a:prstGeom>
            <a:solidFill>
              <a:srgbClr val="50BCB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ight Triangle 15"/>
            <p:cNvSpPr/>
            <p:nvPr userDrawn="1"/>
          </p:nvSpPr>
          <p:spPr>
            <a:xfrm flipH="1">
              <a:off x="5515247" y="4301485"/>
              <a:ext cx="1455953" cy="2564904"/>
            </a:xfrm>
            <a:prstGeom prst="rtTriangle">
              <a:avLst/>
            </a:prstGeom>
            <a:solidFill>
              <a:srgbClr val="50BCBD">
                <a:alpha val="50196"/>
              </a:srgb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2" descr="C:\Users\wokersl\Desktop\Banner 2 (2)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59475"/>
              <a:ext cx="9144000" cy="898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661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6295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34704"/>
            <a:ext cx="5194920" cy="41707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6012184" y="3789264"/>
            <a:ext cx="2808288" cy="201622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/>
          </p:nvPr>
        </p:nvSpPr>
        <p:spPr>
          <a:xfrm>
            <a:off x="6012184" y="1628800"/>
            <a:ext cx="2808288" cy="201622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2771800" cy="2780928"/>
            <a:chOff x="0" y="2636912"/>
            <a:chExt cx="2771800" cy="2780928"/>
          </a:xfrm>
          <a:solidFill>
            <a:srgbClr val="442580">
              <a:alpha val="14902"/>
            </a:srgbClr>
          </a:solidFill>
        </p:grpSpPr>
        <p:sp>
          <p:nvSpPr>
            <p:cNvPr id="17" name="Rectangle 16"/>
            <p:cNvSpPr/>
            <p:nvPr userDrawn="1"/>
          </p:nvSpPr>
          <p:spPr>
            <a:xfrm>
              <a:off x="0" y="2636912"/>
              <a:ext cx="1187624" cy="2780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ight Triangle 17"/>
            <p:cNvSpPr/>
            <p:nvPr userDrawn="1"/>
          </p:nvSpPr>
          <p:spPr>
            <a:xfrm flipV="1">
              <a:off x="1187624" y="2636912"/>
              <a:ext cx="1584176" cy="27809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0" y="4301485"/>
            <a:ext cx="9144000" cy="2564904"/>
            <a:chOff x="0" y="4301485"/>
            <a:chExt cx="9144000" cy="25649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971194" y="4301485"/>
              <a:ext cx="2172806" cy="2564904"/>
            </a:xfrm>
            <a:prstGeom prst="rect">
              <a:avLst/>
            </a:prstGeom>
            <a:solidFill>
              <a:srgbClr val="50BCB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ight Triangle 21"/>
            <p:cNvSpPr/>
            <p:nvPr userDrawn="1"/>
          </p:nvSpPr>
          <p:spPr>
            <a:xfrm flipH="1">
              <a:off x="5515247" y="4301485"/>
              <a:ext cx="1455953" cy="2564904"/>
            </a:xfrm>
            <a:prstGeom prst="rtTriangle">
              <a:avLst/>
            </a:prstGeom>
            <a:solidFill>
              <a:srgbClr val="50BCBD">
                <a:alpha val="50196"/>
              </a:srgb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" descr="C:\Users\wokersl\Desktop\Banner 2 (2)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59475"/>
              <a:ext cx="9144000" cy="898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783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6295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34704"/>
            <a:ext cx="5194920" cy="41707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/>
          </p:nvPr>
        </p:nvSpPr>
        <p:spPr>
          <a:xfrm>
            <a:off x="6012184" y="1628800"/>
            <a:ext cx="2808288" cy="41766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4301485"/>
            <a:ext cx="9144000" cy="2564904"/>
            <a:chOff x="0" y="4301485"/>
            <a:chExt cx="9144000" cy="25649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971194" y="4301485"/>
              <a:ext cx="2172806" cy="2564904"/>
            </a:xfrm>
            <a:prstGeom prst="rect">
              <a:avLst/>
            </a:prstGeom>
            <a:solidFill>
              <a:srgbClr val="50BCB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ight Triangle 12"/>
            <p:cNvSpPr/>
            <p:nvPr userDrawn="1"/>
          </p:nvSpPr>
          <p:spPr>
            <a:xfrm flipH="1">
              <a:off x="5515247" y="4301485"/>
              <a:ext cx="1455953" cy="2564904"/>
            </a:xfrm>
            <a:prstGeom prst="rtTriangle">
              <a:avLst/>
            </a:prstGeom>
            <a:solidFill>
              <a:srgbClr val="50BCBD">
                <a:alpha val="50196"/>
              </a:srgb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2" descr="C:\Users\wokersl\Desktop\Banner 2 (2)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59475"/>
              <a:ext cx="9144000" cy="898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596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5124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6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1535113"/>
            <a:ext cx="41751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175125" cy="36306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0"/>
            <a:ext cx="2771800" cy="2780928"/>
            <a:chOff x="0" y="2636912"/>
            <a:chExt cx="2771800" cy="2780928"/>
          </a:xfrm>
          <a:solidFill>
            <a:srgbClr val="442580">
              <a:alpha val="14902"/>
            </a:srgb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0" y="2636912"/>
              <a:ext cx="1187624" cy="2780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ight Triangle 24"/>
            <p:cNvSpPr/>
            <p:nvPr userDrawn="1"/>
          </p:nvSpPr>
          <p:spPr>
            <a:xfrm flipV="1">
              <a:off x="1187624" y="2636912"/>
              <a:ext cx="1584176" cy="27809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0" y="4301485"/>
            <a:ext cx="9144000" cy="2564904"/>
            <a:chOff x="0" y="4301485"/>
            <a:chExt cx="9144000" cy="256490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6971194" y="4301485"/>
              <a:ext cx="2172806" cy="2564904"/>
            </a:xfrm>
            <a:prstGeom prst="rect">
              <a:avLst/>
            </a:prstGeom>
            <a:solidFill>
              <a:srgbClr val="50BCB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ight Triangle 19"/>
            <p:cNvSpPr/>
            <p:nvPr userDrawn="1"/>
          </p:nvSpPr>
          <p:spPr>
            <a:xfrm flipH="1">
              <a:off x="5515247" y="4301485"/>
              <a:ext cx="1455953" cy="2564904"/>
            </a:xfrm>
            <a:prstGeom prst="rtTriangle">
              <a:avLst/>
            </a:prstGeom>
            <a:solidFill>
              <a:srgbClr val="50BCBD">
                <a:alpha val="50196"/>
              </a:srgb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" descr="C:\Users\wokersl\Desktop\Banner 2 (2)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59475"/>
              <a:ext cx="9144000" cy="898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288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6295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0"/>
            <a:ext cx="2771800" cy="2780928"/>
            <a:chOff x="0" y="2636912"/>
            <a:chExt cx="2771800" cy="2780928"/>
          </a:xfrm>
          <a:solidFill>
            <a:srgbClr val="442580">
              <a:alpha val="14902"/>
            </a:srgbClr>
          </a:solidFill>
        </p:grpSpPr>
        <p:sp>
          <p:nvSpPr>
            <p:cNvPr id="22" name="Rectangle 21"/>
            <p:cNvSpPr/>
            <p:nvPr userDrawn="1"/>
          </p:nvSpPr>
          <p:spPr>
            <a:xfrm>
              <a:off x="0" y="2636912"/>
              <a:ext cx="1187624" cy="2780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ight Triangle 22"/>
            <p:cNvSpPr/>
            <p:nvPr userDrawn="1"/>
          </p:nvSpPr>
          <p:spPr>
            <a:xfrm flipV="1">
              <a:off x="1187624" y="2636912"/>
              <a:ext cx="1584176" cy="27809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0" y="4301485"/>
            <a:ext cx="9144000" cy="2564904"/>
            <a:chOff x="0" y="4301485"/>
            <a:chExt cx="9144000" cy="2564904"/>
          </a:xfrm>
        </p:grpSpPr>
        <p:sp>
          <p:nvSpPr>
            <p:cNvPr id="11" name="Rectangle 10"/>
            <p:cNvSpPr/>
            <p:nvPr userDrawn="1"/>
          </p:nvSpPr>
          <p:spPr>
            <a:xfrm>
              <a:off x="6971194" y="4301485"/>
              <a:ext cx="2172806" cy="2564904"/>
            </a:xfrm>
            <a:prstGeom prst="rect">
              <a:avLst/>
            </a:prstGeom>
            <a:solidFill>
              <a:srgbClr val="50BCB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ight Triangle 15"/>
            <p:cNvSpPr/>
            <p:nvPr userDrawn="1"/>
          </p:nvSpPr>
          <p:spPr>
            <a:xfrm flipH="1">
              <a:off x="5515247" y="4301485"/>
              <a:ext cx="1455953" cy="2564904"/>
            </a:xfrm>
            <a:prstGeom prst="rtTriangle">
              <a:avLst/>
            </a:prstGeom>
            <a:solidFill>
              <a:srgbClr val="50BCBD">
                <a:alpha val="50196"/>
              </a:srgb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2" descr="C:\Users\wokersl\Desktop\Banner 2 (2)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59475"/>
              <a:ext cx="9144000" cy="898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119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484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0"/>
            <a:ext cx="2771800" cy="2780928"/>
            <a:chOff x="0" y="2636912"/>
            <a:chExt cx="2771800" cy="2780928"/>
          </a:xfrm>
          <a:solidFill>
            <a:srgbClr val="442580">
              <a:alpha val="14902"/>
            </a:srgbClr>
          </a:solidFill>
        </p:grpSpPr>
        <p:sp>
          <p:nvSpPr>
            <p:cNvPr id="22" name="Rectangle 21"/>
            <p:cNvSpPr/>
            <p:nvPr userDrawn="1"/>
          </p:nvSpPr>
          <p:spPr>
            <a:xfrm>
              <a:off x="0" y="2636912"/>
              <a:ext cx="1187624" cy="2780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ight Triangle 22"/>
            <p:cNvSpPr/>
            <p:nvPr userDrawn="1"/>
          </p:nvSpPr>
          <p:spPr>
            <a:xfrm flipV="1">
              <a:off x="1187624" y="2636912"/>
              <a:ext cx="1584176" cy="27809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0" y="4301485"/>
            <a:ext cx="9144000" cy="2564904"/>
            <a:chOff x="0" y="4301485"/>
            <a:chExt cx="9144000" cy="25649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6971194" y="4301485"/>
              <a:ext cx="2172806" cy="2564904"/>
            </a:xfrm>
            <a:prstGeom prst="rect">
              <a:avLst/>
            </a:prstGeom>
            <a:solidFill>
              <a:srgbClr val="50BCB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ight Triangle 16"/>
            <p:cNvSpPr/>
            <p:nvPr userDrawn="1"/>
          </p:nvSpPr>
          <p:spPr>
            <a:xfrm flipH="1">
              <a:off x="5515247" y="4301485"/>
              <a:ext cx="1455953" cy="2564904"/>
            </a:xfrm>
            <a:prstGeom prst="rtTriangle">
              <a:avLst/>
            </a:prstGeom>
            <a:solidFill>
              <a:srgbClr val="50BCBD">
                <a:alpha val="50196"/>
              </a:srgb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2" descr="C:\Users\wokersl\Desktop\Banner 2 (2)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59475"/>
              <a:ext cx="9144000" cy="898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765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11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64" r:id="rId5"/>
    <p:sldLayoutId id="2147483665" r:id="rId6"/>
    <p:sldLayoutId id="2147483662" r:id="rId7"/>
    <p:sldLayoutId id="2147483654" r:id="rId8"/>
    <p:sldLayoutId id="2147483661" r:id="rId9"/>
    <p:sldLayoutId id="2147483663" r:id="rId10"/>
    <p:sldLayoutId id="21474836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44258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Relationship Id="rId3" Type="http://schemas.openxmlformats.org/officeDocument/2006/relationships/image" Target="../media/image16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tiff"/><Relationship Id="rId5" Type="http://schemas.openxmlformats.org/officeDocument/2006/relationships/image" Target="../media/image5.tiff"/><Relationship Id="rId6" Type="http://schemas.openxmlformats.org/officeDocument/2006/relationships/image" Target="../media/image6.tiff"/><Relationship Id="rId7" Type="http://schemas.openxmlformats.org/officeDocument/2006/relationships/image" Target="../media/image7.tiff"/><Relationship Id="rId8" Type="http://schemas.openxmlformats.org/officeDocument/2006/relationships/image" Target="../media/image8.tiff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4"/>
          <p:cNvPicPr>
            <a:picLocks noGrp="1" noChangeAspect="1"/>
          </p:cNvPicPr>
          <p:nvPr>
            <p:ph type="pic" idx="10"/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" b="615"/>
          <a:stretch>
            <a:fillRect/>
          </a:stretch>
        </p:blipFill>
        <p:spPr>
          <a:xfrm>
            <a:off x="0" y="12768"/>
            <a:ext cx="9144000" cy="6857999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Bioinformatics at the University of Portsmouth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Sam Robson, IBBS Research Day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657057" y="5301208"/>
            <a:ext cx="2486943" cy="1596740"/>
            <a:chOff x="6657057" y="5266023"/>
            <a:chExt cx="2486943" cy="1596740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6657057" y="5568835"/>
              <a:ext cx="2130486" cy="1293927"/>
              <a:chOff x="6657057" y="5568835"/>
              <a:chExt cx="2130486" cy="1293927"/>
            </a:xfrm>
          </p:grpSpPr>
          <p:sp>
            <p:nvSpPr>
              <p:cNvPr id="11" name="Right Triangle 10"/>
              <p:cNvSpPr/>
              <p:nvPr userDrawn="1"/>
            </p:nvSpPr>
            <p:spPr>
              <a:xfrm flipH="1">
                <a:off x="6657057" y="5568835"/>
                <a:ext cx="720080" cy="1293927"/>
              </a:xfrm>
              <a:prstGeom prst="rtTriangle">
                <a:avLst/>
              </a:prstGeom>
              <a:solidFill>
                <a:srgbClr val="50BCBD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7378862" y="5568836"/>
                <a:ext cx="1408681" cy="1293926"/>
              </a:xfrm>
              <a:prstGeom prst="rect">
                <a:avLst/>
              </a:prstGeom>
              <a:solidFill>
                <a:srgbClr val="50BCBD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" name="Group 7"/>
            <p:cNvGrpSpPr/>
            <p:nvPr userDrawn="1"/>
          </p:nvGrpSpPr>
          <p:grpSpPr>
            <a:xfrm>
              <a:off x="6804248" y="5266023"/>
              <a:ext cx="2339752" cy="1596740"/>
              <a:chOff x="6804248" y="5266023"/>
              <a:chExt cx="2339752" cy="1596740"/>
            </a:xfrm>
          </p:grpSpPr>
          <p:sp>
            <p:nvSpPr>
              <p:cNvPr id="9" name="Right Triangle 8"/>
              <p:cNvSpPr/>
              <p:nvPr userDrawn="1"/>
            </p:nvSpPr>
            <p:spPr>
              <a:xfrm flipH="1">
                <a:off x="6804248" y="5266023"/>
                <a:ext cx="936104" cy="1596740"/>
              </a:xfrm>
              <a:prstGeom prst="rtTriangle">
                <a:avLst/>
              </a:prstGeom>
              <a:solidFill>
                <a:srgbClr val="50BCBD"/>
              </a:solidFill>
              <a:ln w="3175">
                <a:solidFill>
                  <a:srgbClr val="50BCBD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 userDrawn="1"/>
            </p:nvSpPr>
            <p:spPr>
              <a:xfrm>
                <a:off x="7740352" y="5266023"/>
                <a:ext cx="1403648" cy="1596740"/>
              </a:xfrm>
              <a:prstGeom prst="rect">
                <a:avLst/>
              </a:prstGeom>
              <a:solidFill>
                <a:srgbClr val="50BC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3" name="Picture 2" descr="C:\Users\wokersl\Documents\Downloads\Chrome Downloads\UoP-Stacked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14064"/>
            <a:ext cx="1115502" cy="9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2771800" cy="2780928"/>
            <a:chOff x="0" y="2636912"/>
            <a:chExt cx="2771800" cy="2780928"/>
          </a:xfrm>
          <a:solidFill>
            <a:srgbClr val="442580">
              <a:alpha val="14902"/>
            </a:srgbClr>
          </a:solidFill>
        </p:grpSpPr>
        <p:sp>
          <p:nvSpPr>
            <p:cNvPr id="10" name="Rectangle 9"/>
            <p:cNvSpPr/>
            <p:nvPr userDrawn="1"/>
          </p:nvSpPr>
          <p:spPr>
            <a:xfrm>
              <a:off x="0" y="2636912"/>
              <a:ext cx="1187624" cy="2780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ight Triangle 10"/>
            <p:cNvSpPr/>
            <p:nvPr userDrawn="1"/>
          </p:nvSpPr>
          <p:spPr>
            <a:xfrm flipV="1">
              <a:off x="1187624" y="2636912"/>
              <a:ext cx="1584176" cy="27809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4301485"/>
            <a:ext cx="9144000" cy="2564904"/>
            <a:chOff x="0" y="4301485"/>
            <a:chExt cx="9144000" cy="25649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6971194" y="4301485"/>
              <a:ext cx="2172806" cy="2564904"/>
            </a:xfrm>
            <a:prstGeom prst="rect">
              <a:avLst/>
            </a:prstGeom>
            <a:solidFill>
              <a:srgbClr val="50BCB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ight Triangle 18"/>
            <p:cNvSpPr/>
            <p:nvPr userDrawn="1"/>
          </p:nvSpPr>
          <p:spPr>
            <a:xfrm flipH="1">
              <a:off x="5515247" y="4301485"/>
              <a:ext cx="1455953" cy="2564904"/>
            </a:xfrm>
            <a:prstGeom prst="rtTriangle">
              <a:avLst/>
            </a:prstGeom>
            <a:solidFill>
              <a:srgbClr val="50BCBD">
                <a:alpha val="50196"/>
              </a:srgb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2" descr="C:\Users\wokersl\Desktop\Banner 2 (2)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59475"/>
              <a:ext cx="9144000" cy="898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55194"/>
            <a:ext cx="8504231" cy="4850070"/>
          </a:xfrm>
          <a:prstGeom prst="rect">
            <a:avLst/>
          </a:prstGeom>
        </p:spPr>
      </p:pic>
      <p:sp>
        <p:nvSpPr>
          <p:cNvPr id="22" name="Title 5"/>
          <p:cNvSpPr txBox="1">
            <a:spLocks/>
          </p:cNvSpPr>
          <p:nvPr/>
        </p:nvSpPr>
        <p:spPr>
          <a:xfrm>
            <a:off x="457199" y="274638"/>
            <a:ext cx="8291513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4425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Realistic Future Plans</a:t>
            </a:r>
            <a:r>
              <a:rPr lang="mr-IN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774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2771800" cy="2780928"/>
            <a:chOff x="0" y="2636912"/>
            <a:chExt cx="2771800" cy="2780928"/>
          </a:xfrm>
          <a:solidFill>
            <a:srgbClr val="442580">
              <a:alpha val="14902"/>
            </a:srgbClr>
          </a:solidFill>
        </p:grpSpPr>
        <p:sp>
          <p:nvSpPr>
            <p:cNvPr id="10" name="Rectangle 9"/>
            <p:cNvSpPr/>
            <p:nvPr userDrawn="1"/>
          </p:nvSpPr>
          <p:spPr>
            <a:xfrm>
              <a:off x="0" y="2636912"/>
              <a:ext cx="1187624" cy="2780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ight Triangle 10"/>
            <p:cNvSpPr/>
            <p:nvPr userDrawn="1"/>
          </p:nvSpPr>
          <p:spPr>
            <a:xfrm flipV="1">
              <a:off x="1187624" y="2636912"/>
              <a:ext cx="1584176" cy="27809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itle 3"/>
          <p:cNvSpPr txBox="1">
            <a:spLocks/>
          </p:cNvSpPr>
          <p:nvPr/>
        </p:nvSpPr>
        <p:spPr>
          <a:xfrm>
            <a:off x="457199" y="274638"/>
            <a:ext cx="8362951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4425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What Do </a:t>
            </a:r>
            <a:r>
              <a:rPr lang="en-GB" dirty="0" err="1" smtClean="0"/>
              <a:t>Bioinformaticians</a:t>
            </a:r>
            <a:r>
              <a:rPr lang="en-GB" dirty="0" smtClean="0"/>
              <a:t> Actually Do?</a:t>
            </a:r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0" y="4301485"/>
            <a:ext cx="9144000" cy="2564904"/>
            <a:chOff x="0" y="4301485"/>
            <a:chExt cx="9144000" cy="25649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6971194" y="4301485"/>
              <a:ext cx="2172806" cy="2564904"/>
            </a:xfrm>
            <a:prstGeom prst="rect">
              <a:avLst/>
            </a:prstGeom>
            <a:solidFill>
              <a:srgbClr val="50BCB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ight Triangle 18"/>
            <p:cNvSpPr/>
            <p:nvPr userDrawn="1"/>
          </p:nvSpPr>
          <p:spPr>
            <a:xfrm flipH="1">
              <a:off x="5515247" y="4301485"/>
              <a:ext cx="1455953" cy="2564904"/>
            </a:xfrm>
            <a:prstGeom prst="rtTriangle">
              <a:avLst/>
            </a:prstGeom>
            <a:solidFill>
              <a:srgbClr val="50BCBD">
                <a:alpha val="50196"/>
              </a:srgb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2" descr="C:\Users\wokersl\Desktop\Banner 2 (2).jp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59475"/>
              <a:ext cx="9144000" cy="898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494" y="984176"/>
            <a:ext cx="2131108" cy="3004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4499" y="988904"/>
            <a:ext cx="2948608" cy="221145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64572" y="963834"/>
            <a:ext cx="3175234" cy="1999268"/>
            <a:chOff x="2525326" y="1083343"/>
            <a:chExt cx="3301259" cy="217084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/>
            <a:srcRect l="16738" t="19137" r="17077" b="15556"/>
            <a:stretch/>
          </p:blipFill>
          <p:spPr>
            <a:xfrm>
              <a:off x="2771800" y="1083343"/>
              <a:ext cx="2808312" cy="208049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/>
            <a:srcRect t="94012" r="22197" b="715"/>
            <a:stretch/>
          </p:blipFill>
          <p:spPr>
            <a:xfrm>
              <a:off x="2525326" y="3086185"/>
              <a:ext cx="3301259" cy="168006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317" y="3182579"/>
            <a:ext cx="3437176" cy="27301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4503" y="3257803"/>
            <a:ext cx="2807990" cy="251949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97149" y="5674087"/>
            <a:ext cx="1380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blog.fejes.ca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7477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Training:</a:t>
            </a:r>
          </a:p>
          <a:p>
            <a:pPr lvl="1"/>
            <a:r>
              <a:rPr lang="en-GB" dirty="0" smtClean="0"/>
              <a:t>B</a:t>
            </a:r>
            <a:r>
              <a:rPr lang="en-GB" dirty="0" smtClean="0"/>
              <a:t>Sc </a:t>
            </a:r>
            <a:r>
              <a:rPr lang="mr-IN" dirty="0" smtClean="0"/>
              <a:t>–</a:t>
            </a:r>
            <a:r>
              <a:rPr lang="en-GB" dirty="0" smtClean="0"/>
              <a:t> Mathematics </a:t>
            </a:r>
          </a:p>
          <a:p>
            <a:pPr lvl="1"/>
            <a:r>
              <a:rPr lang="en-GB" dirty="0" smtClean="0"/>
              <a:t>MSc </a:t>
            </a:r>
            <a:r>
              <a:rPr lang="mr-IN" dirty="0" smtClean="0"/>
              <a:t>–</a:t>
            </a:r>
            <a:r>
              <a:rPr lang="en-GB" dirty="0" smtClean="0"/>
              <a:t> MOAC Doctoral Training </a:t>
            </a:r>
            <a:r>
              <a:rPr lang="en-GB" dirty="0" err="1" smtClean="0"/>
              <a:t>Center</a:t>
            </a:r>
            <a:endParaRPr lang="en-GB" dirty="0" smtClean="0"/>
          </a:p>
          <a:p>
            <a:pPr lvl="1"/>
            <a:r>
              <a:rPr lang="en-GB" dirty="0" smtClean="0"/>
              <a:t>PhD </a:t>
            </a:r>
            <a:r>
              <a:rPr lang="mr-IN" dirty="0" smtClean="0"/>
              <a:t>–</a:t>
            </a:r>
            <a:r>
              <a:rPr lang="en-GB" dirty="0" smtClean="0"/>
              <a:t> Mathematical Biology and Biophysical Chemistry</a:t>
            </a:r>
            <a:endParaRPr lang="en-GB" dirty="0" smtClean="0"/>
          </a:p>
          <a:p>
            <a:r>
              <a:rPr lang="en-GB" dirty="0" smtClean="0"/>
              <a:t>Experience:</a:t>
            </a:r>
          </a:p>
          <a:p>
            <a:pPr lvl="1"/>
            <a:r>
              <a:rPr lang="en-GB" dirty="0" smtClean="0"/>
              <a:t>Statistical/Mathematical Biologist at </a:t>
            </a:r>
            <a:r>
              <a:rPr lang="en-GB" dirty="0" err="1" smtClean="0"/>
              <a:t>Wellcome</a:t>
            </a:r>
            <a:r>
              <a:rPr lang="en-GB" dirty="0" smtClean="0"/>
              <a:t> Trust Sanger Institute</a:t>
            </a:r>
          </a:p>
          <a:p>
            <a:pPr lvl="1"/>
            <a:r>
              <a:rPr lang="en-GB" dirty="0" err="1" smtClean="0"/>
              <a:t>Bioinformatician</a:t>
            </a:r>
            <a:r>
              <a:rPr lang="en-GB" dirty="0" smtClean="0"/>
              <a:t> at </a:t>
            </a:r>
            <a:r>
              <a:rPr lang="en-GB" dirty="0" err="1" smtClean="0"/>
              <a:t>Wellcome</a:t>
            </a:r>
            <a:r>
              <a:rPr lang="en-GB" dirty="0" smtClean="0"/>
              <a:t> Trust/CRUK Gurdon Institute</a:t>
            </a:r>
            <a:endParaRPr lang="en-GB" dirty="0" smtClean="0"/>
          </a:p>
        </p:txBody>
      </p:sp>
      <p:pic>
        <p:nvPicPr>
          <p:cNvPr id="15" name="Picture 14" descr="MOA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268760"/>
            <a:ext cx="3672408" cy="289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5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Expertise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General s</a:t>
            </a:r>
            <a:r>
              <a:rPr lang="en-GB" dirty="0" smtClean="0"/>
              <a:t>tatistics</a:t>
            </a:r>
          </a:p>
          <a:p>
            <a:r>
              <a:rPr lang="en-GB" dirty="0"/>
              <a:t>RNA </a:t>
            </a:r>
            <a:r>
              <a:rPr lang="en-GB" dirty="0" err="1" smtClean="0"/>
              <a:t>seq</a:t>
            </a:r>
            <a:endParaRPr lang="en-GB" dirty="0" smtClean="0"/>
          </a:p>
          <a:p>
            <a:pPr lvl="1"/>
            <a:r>
              <a:rPr lang="en-GB" dirty="0" smtClean="0"/>
              <a:t>differential </a:t>
            </a:r>
            <a:r>
              <a:rPr lang="en-GB" dirty="0"/>
              <a:t>expression </a:t>
            </a:r>
            <a:r>
              <a:rPr lang="en-GB" dirty="0" smtClean="0"/>
              <a:t>analysis</a:t>
            </a:r>
          </a:p>
          <a:p>
            <a:pPr lvl="1"/>
            <a:r>
              <a:rPr lang="en-GB" dirty="0" smtClean="0"/>
              <a:t>gene </a:t>
            </a:r>
            <a:r>
              <a:rPr lang="en-GB" dirty="0"/>
              <a:t>ontology </a:t>
            </a:r>
            <a:r>
              <a:rPr lang="en-GB" dirty="0" smtClean="0"/>
              <a:t>analysis</a:t>
            </a:r>
          </a:p>
          <a:p>
            <a:pPr lvl="1"/>
            <a:r>
              <a:rPr lang="en-GB" dirty="0" smtClean="0"/>
              <a:t>pathway </a:t>
            </a:r>
            <a:r>
              <a:rPr lang="en-GB" dirty="0"/>
              <a:t>analysis</a:t>
            </a:r>
          </a:p>
          <a:p>
            <a:r>
              <a:rPr lang="en-GB" dirty="0" err="1"/>
              <a:t>ChIP</a:t>
            </a:r>
            <a:r>
              <a:rPr lang="en-GB" dirty="0"/>
              <a:t> </a:t>
            </a:r>
            <a:r>
              <a:rPr lang="en-GB" dirty="0" err="1" smtClean="0"/>
              <a:t>seq</a:t>
            </a:r>
            <a:endParaRPr lang="en-GB" dirty="0" smtClean="0"/>
          </a:p>
          <a:p>
            <a:pPr lvl="1"/>
            <a:r>
              <a:rPr lang="en-GB" dirty="0" smtClean="0"/>
              <a:t>peak calling</a:t>
            </a:r>
          </a:p>
          <a:p>
            <a:pPr lvl="1"/>
            <a:r>
              <a:rPr lang="en-GB" dirty="0" smtClean="0"/>
              <a:t>annotation </a:t>
            </a:r>
            <a:r>
              <a:rPr lang="en-GB" dirty="0"/>
              <a:t>against known </a:t>
            </a:r>
            <a:r>
              <a:rPr lang="en-GB" dirty="0" smtClean="0"/>
              <a:t>features</a:t>
            </a:r>
          </a:p>
          <a:p>
            <a:pPr lvl="1"/>
            <a:r>
              <a:rPr lang="en-GB" dirty="0" smtClean="0"/>
              <a:t>comparison </a:t>
            </a:r>
            <a:r>
              <a:rPr lang="en-GB" dirty="0"/>
              <a:t>between data sets</a:t>
            </a:r>
          </a:p>
          <a:p>
            <a:r>
              <a:rPr lang="en-GB" dirty="0"/>
              <a:t>Various other sequencing </a:t>
            </a:r>
            <a:r>
              <a:rPr lang="en-GB" dirty="0" smtClean="0"/>
              <a:t>technologies (</a:t>
            </a:r>
            <a:r>
              <a:rPr lang="en-GB" dirty="0" err="1" smtClean="0"/>
              <a:t>biosulfite</a:t>
            </a:r>
            <a:r>
              <a:rPr lang="en-GB" dirty="0" smtClean="0"/>
              <a:t> </a:t>
            </a:r>
            <a:r>
              <a:rPr lang="en-GB" dirty="0" err="1"/>
              <a:t>seq</a:t>
            </a:r>
            <a:r>
              <a:rPr lang="en-GB" dirty="0"/>
              <a:t>, CLIP </a:t>
            </a:r>
            <a:r>
              <a:rPr lang="en-GB" dirty="0" err="1"/>
              <a:t>seq</a:t>
            </a:r>
            <a:r>
              <a:rPr lang="en-GB" dirty="0"/>
              <a:t>, </a:t>
            </a:r>
            <a:r>
              <a:rPr lang="en-GB" dirty="0" err="1"/>
              <a:t>ChIRP</a:t>
            </a:r>
            <a:r>
              <a:rPr lang="en-GB" dirty="0"/>
              <a:t> </a:t>
            </a:r>
            <a:r>
              <a:rPr lang="en-GB" dirty="0" err="1"/>
              <a:t>seq</a:t>
            </a:r>
            <a:r>
              <a:rPr lang="en-GB" dirty="0"/>
              <a:t>, ribosome profiling, </a:t>
            </a:r>
            <a:r>
              <a:rPr lang="en-GB" dirty="0" smtClean="0"/>
              <a:t>amplicon </a:t>
            </a:r>
            <a:r>
              <a:rPr lang="en-GB" dirty="0" err="1" smtClean="0"/>
              <a:t>seq</a:t>
            </a:r>
            <a:r>
              <a:rPr lang="en-GB" dirty="0" smtClean="0"/>
              <a:t>, </a:t>
            </a:r>
            <a:r>
              <a:rPr lang="en-GB" dirty="0" err="1" smtClean="0"/>
              <a:t>etc</a:t>
            </a:r>
            <a:r>
              <a:rPr lang="en-GB" dirty="0"/>
              <a:t>)</a:t>
            </a:r>
          </a:p>
          <a:p>
            <a:r>
              <a:rPr lang="en-GB" dirty="0"/>
              <a:t>Programming (particularly R and </a:t>
            </a:r>
            <a:r>
              <a:rPr lang="en-GB" dirty="0" err="1"/>
              <a:t>perl</a:t>
            </a:r>
            <a:r>
              <a:rPr lang="en-GB" dirty="0"/>
              <a:t>)</a:t>
            </a:r>
          </a:p>
          <a:p>
            <a:r>
              <a:rPr lang="en-GB" dirty="0"/>
              <a:t>Database </a:t>
            </a:r>
            <a:r>
              <a:rPr lang="en-GB" dirty="0" smtClean="0"/>
              <a:t>interrogation (</a:t>
            </a:r>
            <a:r>
              <a:rPr lang="en-GB" dirty="0"/>
              <a:t>M</a:t>
            </a:r>
            <a:r>
              <a:rPr lang="en-GB" dirty="0" smtClean="0"/>
              <a:t>ySQL)</a:t>
            </a:r>
            <a:endParaRPr lang="en-GB" dirty="0"/>
          </a:p>
          <a:p>
            <a:r>
              <a:rPr lang="en-GB" dirty="0"/>
              <a:t>Pipeline </a:t>
            </a:r>
            <a:r>
              <a:rPr lang="en-GB" dirty="0" smtClean="0"/>
              <a:t>development</a:t>
            </a: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687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1560" y="131410"/>
            <a:ext cx="7917268" cy="6640707"/>
            <a:chOff x="1051560" y="131410"/>
            <a:chExt cx="7917268" cy="6640707"/>
          </a:xfrm>
        </p:grpSpPr>
        <p:sp>
          <p:nvSpPr>
            <p:cNvPr id="8" name="Data 7"/>
            <p:cNvSpPr/>
            <p:nvPr/>
          </p:nvSpPr>
          <p:spPr>
            <a:xfrm>
              <a:off x="4341720" y="6214497"/>
              <a:ext cx="1764059" cy="371747"/>
            </a:xfrm>
            <a:prstGeom prst="flowChartInputOutp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Called Peaks</a:t>
              </a:r>
            </a:p>
            <a:p>
              <a:pPr algn="ctr"/>
              <a:r>
                <a:rPr lang="en-US" sz="800" dirty="0" smtClean="0"/>
                <a:t>(.bed)</a:t>
              </a:r>
              <a:endParaRPr lang="en-US" sz="800" dirty="0"/>
            </a:p>
          </p:txBody>
        </p:sp>
        <p:sp>
          <p:nvSpPr>
            <p:cNvPr id="9" name="Direct Access Storage 8"/>
            <p:cNvSpPr/>
            <p:nvPr/>
          </p:nvSpPr>
          <p:spPr>
            <a:xfrm>
              <a:off x="7926552" y="2393100"/>
              <a:ext cx="1042276" cy="428046"/>
            </a:xfrm>
            <a:prstGeom prst="flowChartMagneticDrum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700" dirty="0" smtClean="0"/>
                <a:t>Web Server</a:t>
              </a:r>
            </a:p>
          </p:txBody>
        </p:sp>
        <p:sp>
          <p:nvSpPr>
            <p:cNvPr id="10" name="Process 9"/>
            <p:cNvSpPr/>
            <p:nvPr/>
          </p:nvSpPr>
          <p:spPr>
            <a:xfrm>
              <a:off x="3003510" y="721947"/>
              <a:ext cx="856488" cy="307912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Process reads</a:t>
              </a:r>
            </a:p>
          </p:txBody>
        </p:sp>
        <p:sp>
          <p:nvSpPr>
            <p:cNvPr id="11" name="Data 10"/>
            <p:cNvSpPr/>
            <p:nvPr/>
          </p:nvSpPr>
          <p:spPr>
            <a:xfrm>
              <a:off x="2791211" y="206318"/>
              <a:ext cx="1291818" cy="325683"/>
            </a:xfrm>
            <a:prstGeom prst="flowChartInputOutpu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800" dirty="0" smtClean="0"/>
                <a:t>Read Data (.</a:t>
              </a:r>
              <a:r>
                <a:rPr lang="en-US" sz="800" dirty="0" err="1" smtClean="0"/>
                <a:t>fastq</a:t>
              </a:r>
              <a:r>
                <a:rPr lang="en-US" sz="800" dirty="0" smtClean="0"/>
                <a:t>)</a:t>
              </a:r>
              <a:endParaRPr lang="en-US" sz="800" dirty="0"/>
            </a:p>
          </p:txBody>
        </p:sp>
        <p:sp>
          <p:nvSpPr>
            <p:cNvPr id="12" name="Process 11"/>
            <p:cNvSpPr/>
            <p:nvPr/>
          </p:nvSpPr>
          <p:spPr>
            <a:xfrm>
              <a:off x="3032467" y="1767092"/>
              <a:ext cx="856488" cy="232175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Mapping</a:t>
              </a:r>
            </a:p>
          </p:txBody>
        </p:sp>
        <p:sp>
          <p:nvSpPr>
            <p:cNvPr id="13" name="Process 12"/>
            <p:cNvSpPr/>
            <p:nvPr/>
          </p:nvSpPr>
          <p:spPr>
            <a:xfrm>
              <a:off x="1051560" y="2319125"/>
              <a:ext cx="856488" cy="288000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BWA</a:t>
              </a:r>
            </a:p>
          </p:txBody>
        </p:sp>
        <p:sp>
          <p:nvSpPr>
            <p:cNvPr id="14" name="Process 13"/>
            <p:cNvSpPr/>
            <p:nvPr/>
          </p:nvSpPr>
          <p:spPr>
            <a:xfrm>
              <a:off x="2330774" y="2319125"/>
              <a:ext cx="856488" cy="288000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Bowtie2</a:t>
              </a:r>
            </a:p>
          </p:txBody>
        </p:sp>
        <p:sp>
          <p:nvSpPr>
            <p:cNvPr id="15" name="Process 14"/>
            <p:cNvSpPr/>
            <p:nvPr/>
          </p:nvSpPr>
          <p:spPr>
            <a:xfrm>
              <a:off x="3649492" y="2319125"/>
              <a:ext cx="856488" cy="288000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Tophat2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Process 15"/>
            <p:cNvSpPr/>
            <p:nvPr/>
          </p:nvSpPr>
          <p:spPr>
            <a:xfrm>
              <a:off x="4928562" y="2319125"/>
              <a:ext cx="856488" cy="288000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STAR</a:t>
              </a:r>
            </a:p>
          </p:txBody>
        </p:sp>
        <p:cxnSp>
          <p:nvCxnSpPr>
            <p:cNvPr id="17" name="Straight Arrow Connector 16"/>
            <p:cNvCxnSpPr>
              <a:stCxn id="21" idx="2"/>
              <a:endCxn id="28" idx="0"/>
            </p:cNvCxnSpPr>
            <p:nvPr/>
          </p:nvCxnSpPr>
          <p:spPr>
            <a:xfrm rot="5400000">
              <a:off x="2310329" y="1168743"/>
              <a:ext cx="319858" cy="198090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1" idx="2"/>
              <a:endCxn id="29" idx="0"/>
            </p:cNvCxnSpPr>
            <p:nvPr/>
          </p:nvCxnSpPr>
          <p:spPr>
            <a:xfrm rot="5400000">
              <a:off x="2949936" y="1808350"/>
              <a:ext cx="319858" cy="70169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1" idx="2"/>
              <a:endCxn id="30" idx="0"/>
            </p:cNvCxnSpPr>
            <p:nvPr/>
          </p:nvCxnSpPr>
          <p:spPr>
            <a:xfrm rot="16200000" flipH="1">
              <a:off x="3609294" y="1850683"/>
              <a:ext cx="319858" cy="6170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21" idx="2"/>
              <a:endCxn id="31" idx="0"/>
            </p:cNvCxnSpPr>
            <p:nvPr/>
          </p:nvCxnSpPr>
          <p:spPr>
            <a:xfrm rot="16200000" flipH="1">
              <a:off x="4248829" y="1211148"/>
              <a:ext cx="319858" cy="18960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Process 20"/>
            <p:cNvSpPr/>
            <p:nvPr/>
          </p:nvSpPr>
          <p:spPr>
            <a:xfrm>
              <a:off x="3032465" y="2851841"/>
              <a:ext cx="856488" cy="357251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Sort, process and filter</a:t>
              </a:r>
            </a:p>
          </p:txBody>
        </p:sp>
        <p:cxnSp>
          <p:nvCxnSpPr>
            <p:cNvPr id="22" name="Straight Arrow Connector 21"/>
            <p:cNvCxnSpPr>
              <a:stCxn id="28" idx="2"/>
              <a:endCxn id="47" idx="0"/>
            </p:cNvCxnSpPr>
            <p:nvPr/>
          </p:nvCxnSpPr>
          <p:spPr>
            <a:xfrm rot="16200000" flipH="1">
              <a:off x="2347898" y="1739030"/>
              <a:ext cx="244716" cy="198090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9" idx="2"/>
              <a:endCxn id="47" idx="0"/>
            </p:cNvCxnSpPr>
            <p:nvPr/>
          </p:nvCxnSpPr>
          <p:spPr>
            <a:xfrm rot="16200000" flipH="1">
              <a:off x="2987505" y="2378637"/>
              <a:ext cx="244716" cy="7016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30" idx="2"/>
              <a:endCxn id="47" idx="0"/>
            </p:cNvCxnSpPr>
            <p:nvPr/>
          </p:nvCxnSpPr>
          <p:spPr>
            <a:xfrm rot="5400000">
              <a:off x="3646865" y="2420970"/>
              <a:ext cx="244716" cy="6170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31" idx="2"/>
              <a:endCxn id="47" idx="0"/>
            </p:cNvCxnSpPr>
            <p:nvPr/>
          </p:nvCxnSpPr>
          <p:spPr>
            <a:xfrm rot="5400000">
              <a:off x="4286400" y="1781435"/>
              <a:ext cx="244716" cy="18960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Direct Access Storage 25"/>
            <p:cNvSpPr/>
            <p:nvPr/>
          </p:nvSpPr>
          <p:spPr>
            <a:xfrm>
              <a:off x="6289785" y="2393101"/>
              <a:ext cx="1219365" cy="428046"/>
            </a:xfrm>
            <a:prstGeom prst="flowChartMagneticDrum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800" dirty="0" smtClean="0"/>
                <a:t>Database</a:t>
              </a:r>
            </a:p>
          </p:txBody>
        </p:sp>
        <p:cxnSp>
          <p:nvCxnSpPr>
            <p:cNvPr id="27" name="Straight Arrow Connector 26"/>
            <p:cNvCxnSpPr>
              <a:stCxn id="11" idx="1"/>
              <a:endCxn id="71" idx="4"/>
            </p:cNvCxnSpPr>
            <p:nvPr/>
          </p:nvCxnSpPr>
          <p:spPr>
            <a:xfrm rot="10800000" flipV="1">
              <a:off x="7509150" y="2607122"/>
              <a:ext cx="417402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5" idx="4"/>
              <a:endCxn id="13" idx="0"/>
            </p:cNvCxnSpPr>
            <p:nvPr/>
          </p:nvCxnSpPr>
          <p:spPr>
            <a:xfrm rot="5400000">
              <a:off x="3339464" y="624291"/>
              <a:ext cx="189946" cy="53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rocess 28"/>
            <p:cNvSpPr/>
            <p:nvPr/>
          </p:nvSpPr>
          <p:spPr>
            <a:xfrm>
              <a:off x="4213187" y="5654580"/>
              <a:ext cx="856488" cy="288000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MACS</a:t>
              </a:r>
            </a:p>
          </p:txBody>
        </p:sp>
        <p:cxnSp>
          <p:nvCxnSpPr>
            <p:cNvPr id="30" name="Straight Arrow Connector 29"/>
            <p:cNvCxnSpPr>
              <a:stCxn id="62" idx="4"/>
            </p:cNvCxnSpPr>
            <p:nvPr/>
          </p:nvCxnSpPr>
          <p:spPr>
            <a:xfrm rot="16200000" flipH="1">
              <a:off x="3812732" y="4259532"/>
              <a:ext cx="503919" cy="15636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6200000" flipH="1">
              <a:off x="4796632" y="5787378"/>
              <a:ext cx="271917" cy="58231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Process 31"/>
            <p:cNvSpPr/>
            <p:nvPr/>
          </p:nvSpPr>
          <p:spPr>
            <a:xfrm>
              <a:off x="4971608" y="721947"/>
              <a:ext cx="856488" cy="307912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Quality Control</a:t>
              </a:r>
            </a:p>
          </p:txBody>
        </p:sp>
        <p:cxnSp>
          <p:nvCxnSpPr>
            <p:cNvPr id="33" name="Straight Arrow Connector 32"/>
            <p:cNvCxnSpPr>
              <a:endCxn id="11" idx="0"/>
            </p:cNvCxnSpPr>
            <p:nvPr/>
          </p:nvCxnSpPr>
          <p:spPr>
            <a:xfrm rot="16200000" flipH="1">
              <a:off x="7357995" y="1303404"/>
              <a:ext cx="812605" cy="13667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Data 33"/>
            <p:cNvSpPr/>
            <p:nvPr/>
          </p:nvSpPr>
          <p:spPr>
            <a:xfrm>
              <a:off x="2587827" y="4408823"/>
              <a:ext cx="1390103" cy="380563"/>
            </a:xfrm>
            <a:prstGeom prst="flowChartInputOutp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Mapped reads (.bam)</a:t>
              </a:r>
              <a:endParaRPr lang="en-US" sz="800" dirty="0"/>
            </a:p>
          </p:txBody>
        </p:sp>
        <p:sp>
          <p:nvSpPr>
            <p:cNvPr id="35" name="Data 34"/>
            <p:cNvSpPr/>
            <p:nvPr/>
          </p:nvSpPr>
          <p:spPr>
            <a:xfrm>
              <a:off x="1065373" y="4403627"/>
              <a:ext cx="1602008" cy="385759"/>
            </a:xfrm>
            <a:prstGeom prst="flowChartInputOutp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Mapped Read Distribution (.</a:t>
              </a:r>
              <a:r>
                <a:rPr lang="en-US" sz="800" dirty="0" err="1" smtClean="0"/>
                <a:t>bedgraph</a:t>
              </a:r>
              <a:r>
                <a:rPr lang="en-US" sz="800" dirty="0" smtClean="0"/>
                <a:t>)</a:t>
              </a:r>
              <a:endParaRPr lang="en-US" sz="800" dirty="0"/>
            </a:p>
          </p:txBody>
        </p:sp>
        <p:sp>
          <p:nvSpPr>
            <p:cNvPr id="36" name="Stored Data 35"/>
            <p:cNvSpPr/>
            <p:nvPr/>
          </p:nvSpPr>
          <p:spPr>
            <a:xfrm>
              <a:off x="1055093" y="131410"/>
              <a:ext cx="1162319" cy="475500"/>
            </a:xfrm>
            <a:prstGeom prst="flowChartOnlineStorag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1000" dirty="0" smtClean="0"/>
                <a:t>Sequencing Centre</a:t>
              </a:r>
            </a:p>
          </p:txBody>
        </p:sp>
        <p:sp>
          <p:nvSpPr>
            <p:cNvPr id="37" name="Process 36"/>
            <p:cNvSpPr/>
            <p:nvPr/>
          </p:nvSpPr>
          <p:spPr>
            <a:xfrm>
              <a:off x="2046449" y="1271579"/>
              <a:ext cx="1177834" cy="308912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Trim adapters</a:t>
              </a:r>
            </a:p>
          </p:txBody>
        </p:sp>
        <p:sp>
          <p:nvSpPr>
            <p:cNvPr id="38" name="Process 37"/>
            <p:cNvSpPr/>
            <p:nvPr/>
          </p:nvSpPr>
          <p:spPr>
            <a:xfrm>
              <a:off x="3629846" y="1271579"/>
              <a:ext cx="1166679" cy="308916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Read cleanup</a:t>
              </a:r>
            </a:p>
          </p:txBody>
        </p:sp>
        <p:sp>
          <p:nvSpPr>
            <p:cNvPr id="39" name="Process 38"/>
            <p:cNvSpPr/>
            <p:nvPr/>
          </p:nvSpPr>
          <p:spPr>
            <a:xfrm>
              <a:off x="6652661" y="1292495"/>
              <a:ext cx="856488" cy="288000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fastQC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Arrow Connector 39"/>
            <p:cNvCxnSpPr>
              <a:stCxn id="13" idx="3"/>
            </p:cNvCxnSpPr>
            <p:nvPr/>
          </p:nvCxnSpPr>
          <p:spPr>
            <a:xfrm>
              <a:off x="3859998" y="875903"/>
              <a:ext cx="111161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5828096" y="875903"/>
              <a:ext cx="1252809" cy="4165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Process 41"/>
            <p:cNvSpPr/>
            <p:nvPr/>
          </p:nvSpPr>
          <p:spPr>
            <a:xfrm>
              <a:off x="2372354" y="3435896"/>
              <a:ext cx="856488" cy="288000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samtools</a:t>
              </a:r>
              <a:endParaRPr lang="en-US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3" name="Process 42"/>
            <p:cNvSpPr/>
            <p:nvPr/>
          </p:nvSpPr>
          <p:spPr>
            <a:xfrm>
              <a:off x="3600336" y="3435896"/>
              <a:ext cx="856488" cy="288000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bedTools</a:t>
              </a:r>
              <a:endParaRPr lang="en-US" sz="12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47" idx="2"/>
            </p:cNvCxnSpPr>
            <p:nvPr/>
          </p:nvCxnSpPr>
          <p:spPr>
            <a:xfrm rot="5400000">
              <a:off x="3017252" y="2992439"/>
              <a:ext cx="226804" cy="66011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7" idx="2"/>
            </p:cNvCxnSpPr>
            <p:nvPr/>
          </p:nvCxnSpPr>
          <p:spPr>
            <a:xfrm rot="16200000" flipH="1">
              <a:off x="3631242" y="3038558"/>
              <a:ext cx="226804" cy="5678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Process 45"/>
            <p:cNvSpPr/>
            <p:nvPr/>
          </p:nvSpPr>
          <p:spPr>
            <a:xfrm>
              <a:off x="3003510" y="3886200"/>
              <a:ext cx="856488" cy="319225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Create output files</a:t>
              </a:r>
            </a:p>
          </p:txBody>
        </p:sp>
        <p:sp>
          <p:nvSpPr>
            <p:cNvPr id="47" name="Data 46"/>
            <p:cNvSpPr/>
            <p:nvPr/>
          </p:nvSpPr>
          <p:spPr>
            <a:xfrm>
              <a:off x="3927952" y="4403627"/>
              <a:ext cx="1602008" cy="385759"/>
            </a:xfrm>
            <a:prstGeom prst="flowChartInputOutp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Mapped Read Distribution (.bigwig)</a:t>
              </a:r>
              <a:endParaRPr lang="en-US" sz="800" dirty="0"/>
            </a:p>
          </p:txBody>
        </p:sp>
        <p:cxnSp>
          <p:nvCxnSpPr>
            <p:cNvPr id="48" name="Straight Arrow Connector 47"/>
            <p:cNvCxnSpPr>
              <a:stCxn id="13" idx="2"/>
            </p:cNvCxnSpPr>
            <p:nvPr/>
          </p:nvCxnSpPr>
          <p:spPr>
            <a:xfrm rot="5400000">
              <a:off x="2912700" y="752525"/>
              <a:ext cx="241720" cy="7963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3" idx="2"/>
            </p:cNvCxnSpPr>
            <p:nvPr/>
          </p:nvCxnSpPr>
          <p:spPr>
            <a:xfrm rot="16200000" flipH="1">
              <a:off x="3701610" y="760003"/>
              <a:ext cx="241720" cy="7814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endCxn id="21" idx="0"/>
            </p:cNvCxnSpPr>
            <p:nvPr/>
          </p:nvCxnSpPr>
          <p:spPr>
            <a:xfrm rot="16200000" flipH="1">
              <a:off x="2954738" y="1261118"/>
              <a:ext cx="186601" cy="8253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endCxn id="21" idx="0"/>
            </p:cNvCxnSpPr>
            <p:nvPr/>
          </p:nvCxnSpPr>
          <p:spPr>
            <a:xfrm rot="5400000">
              <a:off x="3743651" y="1297556"/>
              <a:ext cx="186597" cy="7524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Process 51"/>
            <p:cNvSpPr/>
            <p:nvPr/>
          </p:nvSpPr>
          <p:spPr>
            <a:xfrm>
              <a:off x="4846504" y="5143438"/>
              <a:ext cx="856488" cy="299734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Peak calling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rot="16200000" flipH="1">
              <a:off x="3035024" y="3489470"/>
              <a:ext cx="162304" cy="6311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endCxn id="62" idx="0"/>
            </p:cNvCxnSpPr>
            <p:nvPr/>
          </p:nvCxnSpPr>
          <p:spPr>
            <a:xfrm rot="5400000">
              <a:off x="3325123" y="4302192"/>
              <a:ext cx="203398" cy="98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endCxn id="74" idx="1"/>
            </p:cNvCxnSpPr>
            <p:nvPr/>
          </p:nvCxnSpPr>
          <p:spPr>
            <a:xfrm rot="5400000">
              <a:off x="2549965" y="3521838"/>
              <a:ext cx="198202" cy="156537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16200000" flipH="1">
              <a:off x="3981254" y="3655925"/>
              <a:ext cx="198202" cy="12972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5400000">
              <a:off x="3649015" y="3506635"/>
              <a:ext cx="162304" cy="5968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Process 57"/>
            <p:cNvSpPr/>
            <p:nvPr/>
          </p:nvSpPr>
          <p:spPr>
            <a:xfrm>
              <a:off x="5381783" y="5654579"/>
              <a:ext cx="856488" cy="288000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/>
                <a:t>Findpeaks</a:t>
              </a:r>
              <a:endParaRPr lang="en-US" sz="1200" dirty="0" smtClean="0"/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5400000">
              <a:off x="4852386" y="5232218"/>
              <a:ext cx="211408" cy="6333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16200000" flipH="1">
              <a:off x="5436684" y="5281235"/>
              <a:ext cx="211407" cy="5352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5400000">
              <a:off x="5380930" y="5785400"/>
              <a:ext cx="271918" cy="58627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endCxn id="71" idx="1"/>
            </p:cNvCxnSpPr>
            <p:nvPr/>
          </p:nvCxnSpPr>
          <p:spPr>
            <a:xfrm flipV="1">
              <a:off x="3859998" y="2607124"/>
              <a:ext cx="2429787" cy="14386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Stored Data 62"/>
            <p:cNvSpPr/>
            <p:nvPr/>
          </p:nvSpPr>
          <p:spPr>
            <a:xfrm>
              <a:off x="7687589" y="4978224"/>
              <a:ext cx="966746" cy="676355"/>
            </a:xfrm>
            <a:prstGeom prst="flowChartOnlineStorag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UCSC Browser</a:t>
              </a:r>
              <a:endParaRPr lang="en-US" sz="1000" dirty="0"/>
            </a:p>
          </p:txBody>
        </p:sp>
        <p:cxnSp>
          <p:nvCxnSpPr>
            <p:cNvPr id="64" name="Straight Arrow Connector 63"/>
            <p:cNvCxnSpPr>
              <a:stCxn id="71" idx="2"/>
            </p:cNvCxnSpPr>
            <p:nvPr/>
          </p:nvCxnSpPr>
          <p:spPr>
            <a:xfrm rot="16200000" flipH="1">
              <a:off x="6456677" y="3263938"/>
              <a:ext cx="2157077" cy="12714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1" idx="2"/>
            </p:cNvCxnSpPr>
            <p:nvPr/>
          </p:nvCxnSpPr>
          <p:spPr>
            <a:xfrm rot="5400000">
              <a:off x="7230787" y="3761321"/>
              <a:ext cx="2157078" cy="2767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78" idx="3"/>
              <a:endCxn id="15" idx="2"/>
            </p:cNvCxnSpPr>
            <p:nvPr/>
          </p:nvCxnSpPr>
          <p:spPr>
            <a:xfrm>
              <a:off x="2023692" y="369160"/>
              <a:ext cx="896701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endCxn id="71" idx="0"/>
            </p:cNvCxnSpPr>
            <p:nvPr/>
          </p:nvCxnSpPr>
          <p:spPr>
            <a:xfrm rot="5400000">
              <a:off x="6583884" y="1896080"/>
              <a:ext cx="812606" cy="1814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Data 67"/>
            <p:cNvSpPr/>
            <p:nvPr/>
          </p:nvSpPr>
          <p:spPr>
            <a:xfrm>
              <a:off x="1239454" y="6400370"/>
              <a:ext cx="1764059" cy="371747"/>
            </a:xfrm>
            <a:prstGeom prst="flowChartInputOutp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Differentially expressed genes</a:t>
              </a:r>
            </a:p>
          </p:txBody>
        </p:sp>
        <p:sp>
          <p:nvSpPr>
            <p:cNvPr id="69" name="Process 68"/>
            <p:cNvSpPr/>
            <p:nvPr/>
          </p:nvSpPr>
          <p:spPr>
            <a:xfrm>
              <a:off x="1693237" y="5443170"/>
              <a:ext cx="942129" cy="334194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Transcript coverage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rot="16200000" flipH="1">
              <a:off x="1753222" y="6032108"/>
              <a:ext cx="169790" cy="5667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Process 70"/>
            <p:cNvSpPr/>
            <p:nvPr/>
          </p:nvSpPr>
          <p:spPr>
            <a:xfrm>
              <a:off x="1731339" y="4894475"/>
              <a:ext cx="856488" cy="398829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Expression Analysis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16200000" flipH="1">
              <a:off x="2087009" y="5365877"/>
              <a:ext cx="149866" cy="471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5400000">
              <a:off x="2425723" y="6102745"/>
              <a:ext cx="169791" cy="4254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Process 73"/>
            <p:cNvSpPr/>
            <p:nvPr/>
          </p:nvSpPr>
          <p:spPr>
            <a:xfrm>
              <a:off x="1126507" y="5942580"/>
              <a:ext cx="856488" cy="288000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cufflinks</a:t>
              </a:r>
            </a:p>
          </p:txBody>
        </p:sp>
        <p:sp>
          <p:nvSpPr>
            <p:cNvPr id="75" name="Process 74"/>
            <p:cNvSpPr/>
            <p:nvPr/>
          </p:nvSpPr>
          <p:spPr>
            <a:xfrm>
              <a:off x="2295103" y="5942579"/>
              <a:ext cx="856488" cy="288000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DEseq2</a:t>
              </a: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rot="5400000">
              <a:off x="1776919" y="5555197"/>
              <a:ext cx="165216" cy="60955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16200000" flipH="1">
              <a:off x="2361217" y="5580448"/>
              <a:ext cx="165215" cy="5590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Process 77"/>
            <p:cNvSpPr/>
            <p:nvPr/>
          </p:nvSpPr>
          <p:spPr>
            <a:xfrm>
              <a:off x="7687589" y="1292495"/>
              <a:ext cx="856488" cy="288000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MGA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5828096" y="875903"/>
              <a:ext cx="2287737" cy="41659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10800000" flipV="1">
              <a:off x="6899469" y="1580494"/>
              <a:ext cx="1216365" cy="73863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endCxn id="11" idx="0"/>
            </p:cNvCxnSpPr>
            <p:nvPr/>
          </p:nvCxnSpPr>
          <p:spPr>
            <a:xfrm rot="16200000" flipH="1">
              <a:off x="7875459" y="1820868"/>
              <a:ext cx="812605" cy="33185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62" idx="3"/>
            </p:cNvCxnSpPr>
            <p:nvPr/>
          </p:nvCxnSpPr>
          <p:spPr>
            <a:xfrm rot="5400000">
              <a:off x="2713596" y="4663618"/>
              <a:ext cx="304504" cy="55604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882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81632"/>
            <a:ext cx="2110433" cy="17152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Previous Work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87346"/>
            <a:ext cx="4762500" cy="1506841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785" y="1287346"/>
            <a:ext cx="3852676" cy="11858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358" y="2705083"/>
            <a:ext cx="3766103" cy="11793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21" y="4509120"/>
            <a:ext cx="2470240" cy="1152128"/>
          </a:xfrm>
          <a:prstGeom prst="rect">
            <a:avLst/>
          </a:prstGeom>
        </p:spPr>
      </p:pic>
      <p:sp>
        <p:nvSpPr>
          <p:cNvPr id="9" name="Content Placeholder 6"/>
          <p:cNvSpPr txBox="1">
            <a:spLocks/>
          </p:cNvSpPr>
          <p:nvPr/>
        </p:nvSpPr>
        <p:spPr>
          <a:xfrm>
            <a:off x="179512" y="2924943"/>
            <a:ext cx="4752528" cy="288054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Study looking at effect of BET inhibitor “IBET151” on AML</a:t>
            </a:r>
          </a:p>
          <a:p>
            <a:r>
              <a:rPr lang="en-GB" dirty="0"/>
              <a:t>BET proteins regulate </a:t>
            </a:r>
            <a:r>
              <a:rPr lang="en-GB" dirty="0" smtClean="0"/>
              <a:t>a HOXA-independent </a:t>
            </a:r>
            <a:r>
              <a:rPr lang="en-GB" dirty="0"/>
              <a:t>‘core’ transcriptional program in </a:t>
            </a:r>
            <a:r>
              <a:rPr lang="en-GB" dirty="0" smtClean="0"/>
              <a:t>AML</a:t>
            </a:r>
          </a:p>
          <a:p>
            <a:r>
              <a:rPr lang="en-GB" dirty="0" smtClean="0"/>
              <a:t>Common across broad range of AML subtypes</a:t>
            </a:r>
          </a:p>
          <a:p>
            <a:r>
              <a:rPr lang="en-GB" dirty="0" smtClean="0"/>
              <a:t>These genes are enriched for </a:t>
            </a:r>
            <a:r>
              <a:rPr lang="en-GB" dirty="0" err="1" smtClean="0"/>
              <a:t>superenhancers</a:t>
            </a:r>
            <a:endParaRPr lang="en-GB" dirty="0" smtClean="0"/>
          </a:p>
          <a:p>
            <a:r>
              <a:rPr lang="en-GB" dirty="0" smtClean="0"/>
              <a:t>IBET151 reduces BRD4 binding at downregulated genes</a:t>
            </a:r>
          </a:p>
          <a:p>
            <a:r>
              <a:rPr lang="en-GB" dirty="0" smtClean="0"/>
              <a:t>Supports </a:t>
            </a:r>
            <a:r>
              <a:rPr lang="en-GB" dirty="0"/>
              <a:t>the use of BET inhibitors in clinical trials in AML </a:t>
            </a: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22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Collaborations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9" y="1628801"/>
            <a:ext cx="5770985" cy="417668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Steering Committee to help prioritise projects</a:t>
            </a:r>
          </a:p>
          <a:p>
            <a:r>
              <a:rPr lang="en-GB" i="1" dirty="0" smtClean="0"/>
              <a:t>Pro forma </a:t>
            </a:r>
            <a:r>
              <a:rPr lang="en-GB" dirty="0" smtClean="0"/>
              <a:t>to define:</a:t>
            </a:r>
          </a:p>
          <a:p>
            <a:pPr lvl="1"/>
            <a:r>
              <a:rPr lang="en-GB" dirty="0" smtClean="0"/>
              <a:t>Project aims</a:t>
            </a:r>
          </a:p>
          <a:p>
            <a:pPr lvl="1"/>
            <a:r>
              <a:rPr lang="en-GB" dirty="0" smtClean="0"/>
              <a:t>Level of bioinformatics support required</a:t>
            </a:r>
          </a:p>
          <a:p>
            <a:pPr lvl="1"/>
            <a:r>
              <a:rPr lang="en-GB" dirty="0" smtClean="0"/>
              <a:t>Types of data expected</a:t>
            </a:r>
          </a:p>
          <a:p>
            <a:pPr lvl="1"/>
            <a:r>
              <a:rPr lang="en-GB" dirty="0" smtClean="0"/>
              <a:t>Stage of the project</a:t>
            </a:r>
          </a:p>
          <a:p>
            <a:pPr lvl="1"/>
            <a:r>
              <a:rPr lang="en-GB" dirty="0" smtClean="0"/>
              <a:t>Experimental design</a:t>
            </a:r>
            <a:endParaRPr lang="en-GB" dirty="0" smtClean="0"/>
          </a:p>
          <a:p>
            <a:r>
              <a:rPr lang="en-GB" dirty="0" smtClean="0"/>
              <a:t>I can (and should) work with you to design the experiment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556792"/>
            <a:ext cx="264086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Bioinformatics Training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Bioinformatics:</a:t>
            </a:r>
          </a:p>
          <a:p>
            <a:pPr lvl="1"/>
            <a:r>
              <a:rPr lang="en-GB" dirty="0" smtClean="0"/>
              <a:t>Introduction to bioinformatics</a:t>
            </a:r>
          </a:p>
          <a:p>
            <a:pPr lvl="1"/>
            <a:r>
              <a:rPr lang="en-GB" dirty="0" smtClean="0"/>
              <a:t>How to use common bioinformatics tools (e.g. BLAST, </a:t>
            </a:r>
            <a:r>
              <a:rPr lang="en-GB" dirty="0" err="1" smtClean="0"/>
              <a:t>HMMer</a:t>
            </a:r>
            <a:r>
              <a:rPr lang="en-GB" dirty="0" smtClean="0"/>
              <a:t>, </a:t>
            </a:r>
            <a:r>
              <a:rPr lang="en-GB" dirty="0" err="1" smtClean="0"/>
              <a:t>ClustalW</a:t>
            </a:r>
            <a:r>
              <a:rPr lang="en-GB" dirty="0" smtClean="0"/>
              <a:t>, </a:t>
            </a:r>
            <a:r>
              <a:rPr lang="en-GB" dirty="0" err="1" smtClean="0"/>
              <a:t>biomart</a:t>
            </a:r>
            <a:r>
              <a:rPr lang="en-GB" dirty="0" smtClean="0"/>
              <a:t>, MEME, DAVID, Homer)</a:t>
            </a:r>
          </a:p>
          <a:p>
            <a:pPr lvl="1"/>
            <a:r>
              <a:rPr lang="en-GB" dirty="0"/>
              <a:t>How to access </a:t>
            </a:r>
            <a:r>
              <a:rPr lang="en-GB" dirty="0" smtClean="0"/>
              <a:t>common </a:t>
            </a:r>
            <a:r>
              <a:rPr lang="en-GB" dirty="0"/>
              <a:t>bioinformatics </a:t>
            </a:r>
            <a:r>
              <a:rPr lang="en-GB" dirty="0" smtClean="0"/>
              <a:t>resources (e.g. </a:t>
            </a:r>
            <a:r>
              <a:rPr lang="en-GB" dirty="0" err="1" smtClean="0"/>
              <a:t>Ensembl</a:t>
            </a:r>
            <a:r>
              <a:rPr lang="en-GB" dirty="0" smtClean="0"/>
              <a:t>, </a:t>
            </a:r>
            <a:r>
              <a:rPr lang="en-GB" dirty="0"/>
              <a:t>UCSC browser, GEO, </a:t>
            </a:r>
            <a:r>
              <a:rPr lang="en-GB" dirty="0" err="1" smtClean="0"/>
              <a:t>ArrayExpress</a:t>
            </a:r>
            <a:r>
              <a:rPr lang="en-GB" dirty="0" smtClean="0"/>
              <a:t>, </a:t>
            </a:r>
            <a:r>
              <a:rPr lang="en-GB" dirty="0" err="1" smtClean="0"/>
              <a:t>Interpro</a:t>
            </a:r>
            <a:r>
              <a:rPr lang="en-GB" dirty="0" smtClean="0"/>
              <a:t>, </a:t>
            </a:r>
            <a:r>
              <a:rPr lang="en-GB" dirty="0" err="1" smtClean="0"/>
              <a:t>Pfam</a:t>
            </a:r>
            <a:r>
              <a:rPr lang="en-GB" dirty="0" smtClean="0"/>
              <a:t>, KEGG)</a:t>
            </a:r>
            <a:endParaRPr lang="en-GB" dirty="0" smtClean="0"/>
          </a:p>
          <a:p>
            <a:r>
              <a:rPr lang="en-GB" dirty="0" smtClean="0"/>
              <a:t>Next Generation Sequencing:</a:t>
            </a:r>
          </a:p>
          <a:p>
            <a:pPr lvl="1"/>
            <a:r>
              <a:rPr lang="en-GB" dirty="0" smtClean="0"/>
              <a:t>Designing an NGS experiment</a:t>
            </a:r>
          </a:p>
          <a:p>
            <a:pPr lvl="1"/>
            <a:r>
              <a:rPr lang="en-GB" dirty="0" smtClean="0"/>
              <a:t>Analysing </a:t>
            </a:r>
            <a:r>
              <a:rPr lang="en-GB" dirty="0" err="1" smtClean="0"/>
              <a:t>ChIP-seq</a:t>
            </a:r>
            <a:r>
              <a:rPr lang="en-GB" dirty="0" smtClean="0"/>
              <a:t> data</a:t>
            </a:r>
          </a:p>
          <a:p>
            <a:pPr lvl="1"/>
            <a:r>
              <a:rPr lang="en-GB" dirty="0" smtClean="0"/>
              <a:t>Analysing RNA-</a:t>
            </a:r>
            <a:r>
              <a:rPr lang="en-GB" dirty="0" err="1" smtClean="0"/>
              <a:t>seq</a:t>
            </a:r>
            <a:r>
              <a:rPr lang="en-GB" dirty="0" smtClean="0"/>
              <a:t> data</a:t>
            </a:r>
          </a:p>
          <a:p>
            <a:r>
              <a:rPr lang="en-GB" dirty="0" smtClean="0"/>
              <a:t>Programming and statistics:</a:t>
            </a:r>
          </a:p>
          <a:p>
            <a:pPr lvl="1"/>
            <a:r>
              <a:rPr lang="en-GB" dirty="0" smtClean="0"/>
              <a:t>Data processing using </a:t>
            </a:r>
            <a:r>
              <a:rPr lang="en-GB" dirty="0" err="1" smtClean="0"/>
              <a:t>perl</a:t>
            </a:r>
            <a:endParaRPr lang="en-GB" dirty="0" smtClean="0"/>
          </a:p>
          <a:p>
            <a:pPr lvl="1"/>
            <a:r>
              <a:rPr lang="en-GB" dirty="0" smtClean="0"/>
              <a:t>Data analysis using R</a:t>
            </a:r>
          </a:p>
        </p:txBody>
      </p:sp>
    </p:spTree>
    <p:extLst>
      <p:ext uri="{BB962C8B-B14F-4D97-AF65-F5344CB8AC3E}">
        <p14:creationId xmlns:p14="http://schemas.microsoft.com/office/powerpoint/2010/main" val="53318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Plans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Further d</a:t>
            </a:r>
            <a:r>
              <a:rPr lang="en-GB" dirty="0" smtClean="0"/>
              <a:t>evelop the Bioinformatics Group</a:t>
            </a:r>
          </a:p>
          <a:p>
            <a:r>
              <a:rPr lang="en-GB" dirty="0" smtClean="0"/>
              <a:t>Bioinformatics training seminars</a:t>
            </a:r>
            <a:endParaRPr lang="en-GB" dirty="0" smtClean="0"/>
          </a:p>
          <a:p>
            <a:r>
              <a:rPr lang="en-GB" dirty="0" smtClean="0"/>
              <a:t>Regular “Data Clinic”</a:t>
            </a:r>
          </a:p>
          <a:p>
            <a:r>
              <a:rPr lang="en-GB" dirty="0" smtClean="0"/>
              <a:t>Opportunities for joint grant proposals</a:t>
            </a:r>
          </a:p>
          <a:p>
            <a:r>
              <a:rPr lang="en-GB" dirty="0" smtClean="0"/>
              <a:t>Opportunities for joint </a:t>
            </a:r>
            <a:r>
              <a:rPr lang="en-GB" dirty="0" err="1" smtClean="0"/>
              <a:t>MRes</a:t>
            </a:r>
            <a:r>
              <a:rPr lang="en-GB" dirty="0" smtClean="0"/>
              <a:t>/PhD project proposals</a:t>
            </a:r>
          </a:p>
          <a:p>
            <a:r>
              <a:rPr lang="en-GB" dirty="0" smtClean="0"/>
              <a:t>Development of bioinformatics tools for the community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628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</TotalTime>
  <Words>1176</Words>
  <Application>Microsoft Macintosh PowerPoint</Application>
  <PresentationFormat>On-screen Show (4:3)</PresentationFormat>
  <Paragraphs>166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Mangal</vt:lpstr>
      <vt:lpstr>Arial</vt:lpstr>
      <vt:lpstr>Office Theme</vt:lpstr>
      <vt:lpstr>Bioinformatics at the University of Portsmouth </vt:lpstr>
      <vt:lpstr>PowerPoint Presentation</vt:lpstr>
      <vt:lpstr>Background</vt:lpstr>
      <vt:lpstr>Expertise</vt:lpstr>
      <vt:lpstr>PowerPoint Presentation</vt:lpstr>
      <vt:lpstr>Previous Work</vt:lpstr>
      <vt:lpstr>Collaborations</vt:lpstr>
      <vt:lpstr>Bioinformatics Training</vt:lpstr>
      <vt:lpstr>Future Plans</vt:lpstr>
      <vt:lpstr>PowerPoint Presentation</vt:lpstr>
    </vt:vector>
  </TitlesOfParts>
  <Company>University of Portsmouth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Lexa Wokersien</dc:creator>
  <cp:lastModifiedBy>Samuel Robson</cp:lastModifiedBy>
  <cp:revision>63</cp:revision>
  <dcterms:created xsi:type="dcterms:W3CDTF">2016-09-23T11:31:25Z</dcterms:created>
  <dcterms:modified xsi:type="dcterms:W3CDTF">2017-06-09T14:23:27Z</dcterms:modified>
</cp:coreProperties>
</file>